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Default Extension="vml" ContentType="application/vnd.openxmlformats-officedocument.vmlDrawing"/>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4" r:id="rId1"/>
  </p:sldMasterIdLst>
  <p:notesMasterIdLst>
    <p:notesMasterId r:id="rId32"/>
  </p:notesMasterIdLst>
  <p:handoutMasterIdLst>
    <p:handoutMasterId r:id="rId33"/>
  </p:handoutMasterIdLst>
  <p:sldIdLst>
    <p:sldId id="256" r:id="rId2"/>
    <p:sldId id="263" r:id="rId3"/>
    <p:sldId id="294" r:id="rId4"/>
    <p:sldId id="272" r:id="rId5"/>
    <p:sldId id="282" r:id="rId6"/>
    <p:sldId id="273" r:id="rId7"/>
    <p:sldId id="292" r:id="rId8"/>
    <p:sldId id="293" r:id="rId9"/>
    <p:sldId id="295" r:id="rId10"/>
    <p:sldId id="296" r:id="rId11"/>
    <p:sldId id="297" r:id="rId12"/>
    <p:sldId id="303" r:id="rId13"/>
    <p:sldId id="304" r:id="rId14"/>
    <p:sldId id="265" r:id="rId15"/>
    <p:sldId id="274" r:id="rId16"/>
    <p:sldId id="287" r:id="rId17"/>
    <p:sldId id="305" r:id="rId18"/>
    <p:sldId id="306" r:id="rId19"/>
    <p:sldId id="289" r:id="rId20"/>
    <p:sldId id="288" r:id="rId21"/>
    <p:sldId id="267" r:id="rId22"/>
    <p:sldId id="268" r:id="rId23"/>
    <p:sldId id="275" r:id="rId24"/>
    <p:sldId id="291" r:id="rId25"/>
    <p:sldId id="276" r:id="rId26"/>
    <p:sldId id="290" r:id="rId27"/>
    <p:sldId id="271" r:id="rId28"/>
    <p:sldId id="301" r:id="rId29"/>
    <p:sldId id="285" r:id="rId30"/>
    <p:sldId id="286" r:id="rId31"/>
  </p:sldIdLst>
  <p:sldSz cx="9144000" cy="6858000" type="screen4x3"/>
  <p:notesSz cx="6797675" cy="987425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44444"/>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91" autoAdjust="0"/>
    <p:restoredTop sz="94576" autoAdjust="0"/>
  </p:normalViewPr>
  <p:slideViewPr>
    <p:cSldViewPr>
      <p:cViewPr>
        <p:scale>
          <a:sx n="50" d="100"/>
          <a:sy n="50" d="100"/>
        </p:scale>
        <p:origin x="-1956" y="-5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3713"/>
          </a:xfrm>
          <a:prstGeom prst="rect">
            <a:avLst/>
          </a:prstGeom>
        </p:spPr>
        <p:txBody>
          <a:bodyPr vert="horz" lIns="91440" tIns="45720" rIns="91440" bIns="45720" rtlCol="0"/>
          <a:lstStyle>
            <a:lvl1pPr algn="l">
              <a:defRPr sz="1200"/>
            </a:lvl1pPr>
          </a:lstStyle>
          <a:p>
            <a:pPr>
              <a:defRPr/>
            </a:pPr>
            <a:endParaRPr lang="en-IN"/>
          </a:p>
        </p:txBody>
      </p:sp>
      <p:sp>
        <p:nvSpPr>
          <p:cNvPr id="3" name="Date Placeholder 2"/>
          <p:cNvSpPr>
            <a:spLocks noGrp="1"/>
          </p:cNvSpPr>
          <p:nvPr>
            <p:ph type="dt" sz="quarter" idx="1"/>
          </p:nvPr>
        </p:nvSpPr>
        <p:spPr>
          <a:xfrm>
            <a:off x="3849688" y="0"/>
            <a:ext cx="2946400" cy="493713"/>
          </a:xfrm>
          <a:prstGeom prst="rect">
            <a:avLst/>
          </a:prstGeom>
        </p:spPr>
        <p:txBody>
          <a:bodyPr vert="horz" lIns="91440" tIns="45720" rIns="91440" bIns="45720" rtlCol="0"/>
          <a:lstStyle>
            <a:lvl1pPr algn="r">
              <a:defRPr sz="1200"/>
            </a:lvl1pPr>
          </a:lstStyle>
          <a:p>
            <a:pPr>
              <a:defRPr/>
            </a:pPr>
            <a:fld id="{BBD5B5D3-C08D-4E1A-A106-610D587D04AF}" type="datetimeFigureOut">
              <a:rPr lang="en-US"/>
              <a:pPr>
                <a:defRPr/>
              </a:pPr>
              <a:t>2/20/2017</a:t>
            </a:fld>
            <a:endParaRPr lang="en-IN"/>
          </a:p>
        </p:txBody>
      </p:sp>
      <p:sp>
        <p:nvSpPr>
          <p:cNvPr id="4" name="Footer Placeholder 3"/>
          <p:cNvSpPr>
            <a:spLocks noGrp="1"/>
          </p:cNvSpPr>
          <p:nvPr>
            <p:ph type="ftr" sz="quarter" idx="2"/>
          </p:nvPr>
        </p:nvSpPr>
        <p:spPr>
          <a:xfrm>
            <a:off x="0" y="9378950"/>
            <a:ext cx="2946400" cy="493713"/>
          </a:xfrm>
          <a:prstGeom prst="rect">
            <a:avLst/>
          </a:prstGeom>
        </p:spPr>
        <p:txBody>
          <a:bodyPr vert="horz" lIns="91440" tIns="45720" rIns="91440" bIns="45720" rtlCol="0" anchor="b"/>
          <a:lstStyle>
            <a:lvl1pPr algn="l">
              <a:defRPr sz="1200"/>
            </a:lvl1pPr>
          </a:lstStyle>
          <a:p>
            <a:pPr>
              <a:defRPr/>
            </a:pPr>
            <a:endParaRPr lang="en-IN"/>
          </a:p>
        </p:txBody>
      </p:sp>
      <p:sp>
        <p:nvSpPr>
          <p:cNvPr id="5" name="Slide Number Placeholder 4"/>
          <p:cNvSpPr>
            <a:spLocks noGrp="1"/>
          </p:cNvSpPr>
          <p:nvPr>
            <p:ph type="sldNum" sz="quarter" idx="3"/>
          </p:nvPr>
        </p:nvSpPr>
        <p:spPr>
          <a:xfrm>
            <a:off x="3849688" y="9378950"/>
            <a:ext cx="2946400" cy="493713"/>
          </a:xfrm>
          <a:prstGeom prst="rect">
            <a:avLst/>
          </a:prstGeom>
        </p:spPr>
        <p:txBody>
          <a:bodyPr vert="horz" lIns="91440" tIns="45720" rIns="91440" bIns="45720" rtlCol="0" anchor="b"/>
          <a:lstStyle>
            <a:lvl1pPr algn="r">
              <a:defRPr sz="1200"/>
            </a:lvl1pPr>
          </a:lstStyle>
          <a:p>
            <a:pPr>
              <a:defRPr/>
            </a:pPr>
            <a:fld id="{A498E299-7149-49AC-A35F-27665A891ADB}" type="slidenum">
              <a:rPr lang="en-IN"/>
              <a:pPr>
                <a:defRPr/>
              </a:pPr>
              <a:t>‹#›</a:t>
            </a:fld>
            <a:endParaRPr lang="en-I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29464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p>
        </p:txBody>
      </p:sp>
      <p:sp>
        <p:nvSpPr>
          <p:cNvPr id="43011" name="Rectangle 3"/>
          <p:cNvSpPr>
            <a:spLocks noGrp="1" noChangeArrowheads="1"/>
          </p:cNvSpPr>
          <p:nvPr>
            <p:ph type="dt" idx="1"/>
          </p:nvPr>
        </p:nvSpPr>
        <p:spPr bwMode="auto">
          <a:xfrm>
            <a:off x="3849688" y="0"/>
            <a:ext cx="29464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856787AB-E8B3-44C6-86E5-3A336C736E60}" type="datetimeFigureOut">
              <a:rPr lang="en-US"/>
              <a:pPr>
                <a:defRPr/>
              </a:pPr>
              <a:t>2/20/2017</a:t>
            </a:fld>
            <a:endParaRPr lang="en-US"/>
          </a:p>
        </p:txBody>
      </p:sp>
      <p:sp>
        <p:nvSpPr>
          <p:cNvPr id="37892" name="Rectangle 4"/>
          <p:cNvSpPr>
            <a:spLocks noGrp="1" noRot="1" noChangeAspect="1" noChangeArrowheads="1" noTextEdit="1"/>
          </p:cNvSpPr>
          <p:nvPr>
            <p:ph type="sldImg" idx="2"/>
          </p:nvPr>
        </p:nvSpPr>
        <p:spPr bwMode="auto">
          <a:xfrm>
            <a:off x="931863" y="741363"/>
            <a:ext cx="4933950" cy="3702050"/>
          </a:xfrm>
          <a:prstGeom prst="rect">
            <a:avLst/>
          </a:prstGeom>
          <a:noFill/>
          <a:ln w="9525">
            <a:solidFill>
              <a:srgbClr val="000000"/>
            </a:solidFill>
            <a:miter lim="800000"/>
            <a:headEnd/>
            <a:tailEnd/>
          </a:ln>
        </p:spPr>
      </p:sp>
      <p:sp>
        <p:nvSpPr>
          <p:cNvPr id="43013" name="Rectangle 5"/>
          <p:cNvSpPr>
            <a:spLocks noGrp="1" noChangeArrowheads="1"/>
          </p:cNvSpPr>
          <p:nvPr>
            <p:ph type="body" sz="quarter" idx="3"/>
          </p:nvPr>
        </p:nvSpPr>
        <p:spPr bwMode="auto">
          <a:xfrm>
            <a:off x="679450" y="4691063"/>
            <a:ext cx="5438775" cy="44434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3014" name="Rectangle 6"/>
          <p:cNvSpPr>
            <a:spLocks noGrp="1" noChangeArrowheads="1"/>
          </p:cNvSpPr>
          <p:nvPr>
            <p:ph type="ftr" sz="quarter" idx="4"/>
          </p:nvPr>
        </p:nvSpPr>
        <p:spPr bwMode="auto">
          <a:xfrm>
            <a:off x="0" y="9378950"/>
            <a:ext cx="2946400"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p>
        </p:txBody>
      </p:sp>
      <p:sp>
        <p:nvSpPr>
          <p:cNvPr id="43015" name="Rectangle 7"/>
          <p:cNvSpPr>
            <a:spLocks noGrp="1" noChangeArrowheads="1"/>
          </p:cNvSpPr>
          <p:nvPr>
            <p:ph type="sldNum" sz="quarter" idx="5"/>
          </p:nvPr>
        </p:nvSpPr>
        <p:spPr bwMode="auto">
          <a:xfrm>
            <a:off x="3849688" y="9378950"/>
            <a:ext cx="2946400"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F8275049-2FA8-4579-A563-CD2C9BAF05C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24A478EB-C220-493D-B737-A16F08770E93}" type="slidenum">
              <a:rPr lang="en-US" smtClean="0"/>
              <a:pPr/>
              <a:t>12</a:t>
            </a:fld>
            <a:endParaRPr lang="en-US" smtClean="0"/>
          </a:p>
        </p:txBody>
      </p:sp>
      <p:sp>
        <p:nvSpPr>
          <p:cNvPr id="48131" name="Rectangle 2"/>
          <p:cNvSpPr>
            <a:spLocks noGrp="1" noRot="1" noChangeAspect="1" noChangeArrowheads="1" noTextEdit="1"/>
          </p:cNvSpPr>
          <p:nvPr>
            <p:ph type="sldImg"/>
          </p:nvPr>
        </p:nvSpPr>
        <p:spPr>
          <a:xfrm>
            <a:off x="1120775" y="947738"/>
            <a:ext cx="4556125" cy="3417887"/>
          </a:xfrm>
          <a:solidFill>
            <a:srgbClr val="FFFFFF"/>
          </a:solidFill>
          <a:ln/>
        </p:spPr>
      </p:sp>
      <p:sp>
        <p:nvSpPr>
          <p:cNvPr id="48132" name="Rectangle 3"/>
          <p:cNvSpPr>
            <a:spLocks noGrp="1" noChangeArrowheads="1"/>
          </p:cNvSpPr>
          <p:nvPr>
            <p:ph type="body" idx="1"/>
          </p:nvPr>
        </p:nvSpPr>
        <p:spPr>
          <a:xfrm>
            <a:off x="1052513" y="4697413"/>
            <a:ext cx="4699000" cy="3794125"/>
          </a:xfrm>
          <a:noFill/>
          <a:ln/>
        </p:spPr>
        <p:txBody>
          <a:bodyPr wrap="none" anchor="ct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Straight Connector 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a:p>
        </p:txBody>
      </p:sp>
      <p:sp>
        <p:nvSpPr>
          <p:cNvPr id="11" name="Straight Connector 1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a:p>
        </p:txBody>
      </p:sp>
      <p:sp>
        <p:nvSpPr>
          <p:cNvPr id="12" name="Straight Connector 11"/>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3" name="Straight Connector 12"/>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a:p>
        </p:txBody>
      </p:sp>
      <p:sp>
        <p:nvSpPr>
          <p:cNvPr id="14" name="Straight Connector 13"/>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5" name="Straight Connector 14"/>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6" name="Rectangle 15"/>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7" name="Oval 16"/>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8" name="Oval 17"/>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9" name="Oval 18"/>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0" name="Oval 19"/>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1" name="Oval 20"/>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8" name="Title 7"/>
          <p:cNvSpPr>
            <a:spLocks noGrp="1"/>
          </p:cNvSpPr>
          <p:nvPr>
            <p:ph type="ctrTitle"/>
          </p:nvPr>
        </p:nvSpPr>
        <p:spPr>
          <a:xfrm>
            <a:off x="2286000" y="3124200"/>
            <a:ext cx="6172200" cy="1894362"/>
          </a:xfrm>
        </p:spPr>
        <p:txBody>
          <a:bodyPr/>
          <a:lstStyle>
            <a:lvl1pPr>
              <a:defRPr b="1"/>
            </a:lvl1pPr>
          </a:lstStyle>
          <a:p>
            <a:r>
              <a:rPr lang="en-US" smtClean="0"/>
              <a:t>Click to edit Master title style</a:t>
            </a:r>
            <a:endParaRPr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22" name="Date Placeholder 27"/>
          <p:cNvSpPr>
            <a:spLocks noGrp="1"/>
          </p:cNvSpPr>
          <p:nvPr>
            <p:ph type="dt" sz="half" idx="10"/>
          </p:nvPr>
        </p:nvSpPr>
        <p:spPr bwMode="auto">
          <a:xfrm rot="5400000">
            <a:off x="7764463" y="1174750"/>
            <a:ext cx="2286000" cy="381000"/>
          </a:xfrm>
        </p:spPr>
        <p:txBody>
          <a:bodyPr/>
          <a:lstStyle>
            <a:lvl1pPr>
              <a:defRPr/>
            </a:lvl1pPr>
          </a:lstStyle>
          <a:p>
            <a:pPr>
              <a:defRPr/>
            </a:pPr>
            <a:fld id="{A91B54C2-07F8-4F92-8B0C-3EA01C80E9D8}" type="datetimeFigureOut">
              <a:rPr lang="en-US"/>
              <a:pPr>
                <a:defRPr/>
              </a:pPr>
              <a:t>2/20/2017</a:t>
            </a:fld>
            <a:endParaRPr lang="en-US"/>
          </a:p>
        </p:txBody>
      </p:sp>
      <p:sp>
        <p:nvSpPr>
          <p:cNvPr id="23" name="Footer Placeholder 16"/>
          <p:cNvSpPr>
            <a:spLocks noGrp="1"/>
          </p:cNvSpPr>
          <p:nvPr>
            <p:ph type="ftr" sz="quarter" idx="11"/>
          </p:nvPr>
        </p:nvSpPr>
        <p:spPr bwMode="auto">
          <a:xfrm rot="5400000">
            <a:off x="7077076" y="4181475"/>
            <a:ext cx="3657600" cy="384175"/>
          </a:xfrm>
        </p:spPr>
        <p:txBody>
          <a:bodyPr/>
          <a:lstStyle>
            <a:lvl1pPr>
              <a:defRPr/>
            </a:lvl1pPr>
          </a:lstStyle>
          <a:p>
            <a:pPr>
              <a:defRPr/>
            </a:pPr>
            <a:endParaRPr lang="en-US"/>
          </a:p>
        </p:txBody>
      </p:sp>
      <p:sp>
        <p:nvSpPr>
          <p:cNvPr id="24" name="Slide Number Placeholder 28"/>
          <p:cNvSpPr>
            <a:spLocks noGrp="1"/>
          </p:cNvSpPr>
          <p:nvPr>
            <p:ph type="sldNum" sz="quarter" idx="12"/>
          </p:nvPr>
        </p:nvSpPr>
        <p:spPr bwMode="auto">
          <a:xfrm>
            <a:off x="1325563" y="4929188"/>
            <a:ext cx="609600" cy="517525"/>
          </a:xfrm>
        </p:spPr>
        <p:txBody>
          <a:bodyPr/>
          <a:lstStyle>
            <a:lvl1pPr>
              <a:defRPr/>
            </a:lvl1pPr>
          </a:lstStyle>
          <a:p>
            <a:pPr>
              <a:defRPr/>
            </a:pPr>
            <a:fld id="{B0DDD52A-02F9-453C-A877-5474C9DFE3B2}"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0AB44C61-658E-4E87-9CFC-37160DA6C51F}" type="datetimeFigureOut">
              <a:rPr lang="en-US"/>
              <a:pPr>
                <a:defRPr/>
              </a:pPr>
              <a:t>2/20/2017</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935388F0-25B6-473B-B639-938245B2646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9FE4E875-FBEF-4EFF-A14A-0A2C85CC6384}" type="datetimeFigureOut">
              <a:rPr lang="en-US"/>
              <a:pPr>
                <a:defRPr/>
              </a:pPr>
              <a:t>2/20/2017</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44BA317D-B78F-45A5-BB47-CA77EBA3DFE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a:lstStyle/>
          <a:p>
            <a:pPr lvl="0"/>
            <a:endParaRPr lang="en-US" noProof="0"/>
          </a:p>
        </p:txBody>
      </p:sp>
      <p:sp>
        <p:nvSpPr>
          <p:cNvPr id="4" name="Footer Placeholder 3"/>
          <p:cNvSpPr>
            <a:spLocks noGrp="1"/>
          </p:cNvSpPr>
          <p:nvPr>
            <p:ph type="ftr" sz="quarter" idx="10"/>
          </p:nvPr>
        </p:nvSpPr>
        <p:spPr>
          <a:xfrm>
            <a:off x="3124200" y="6248400"/>
            <a:ext cx="2895600" cy="457200"/>
          </a:xfrm>
        </p:spPr>
        <p:txBody>
          <a:bodyPr/>
          <a:lstStyle>
            <a:lvl1pPr>
              <a:defRPr/>
            </a:lvl1pPr>
          </a:lstStyle>
          <a:p>
            <a:pPr>
              <a:defRPr/>
            </a:pPr>
            <a:endParaRPr lang="en-US"/>
          </a:p>
        </p:txBody>
      </p:sp>
      <p:sp>
        <p:nvSpPr>
          <p:cNvPr id="5" name="Slide Number Placeholder 4"/>
          <p:cNvSpPr>
            <a:spLocks noGrp="1"/>
          </p:cNvSpPr>
          <p:nvPr>
            <p:ph type="sldNum" sz="quarter" idx="11"/>
          </p:nvPr>
        </p:nvSpPr>
        <p:spPr>
          <a:xfrm>
            <a:off x="6553200" y="6243638"/>
            <a:ext cx="2133600" cy="457200"/>
          </a:xfrm>
        </p:spPr>
        <p:txBody>
          <a:bodyPr/>
          <a:lstStyle>
            <a:lvl1pPr>
              <a:defRPr/>
            </a:lvl1pPr>
          </a:lstStyle>
          <a:p>
            <a:pPr>
              <a:defRPr/>
            </a:pPr>
            <a:fld id="{A67AC6CA-5725-4826-BFBE-DDD9E88AD282}" type="slidenum">
              <a:rPr lang="en-US"/>
              <a:pPr>
                <a:defRPr/>
              </a:pPr>
              <a:t>‹#›</a:t>
            </a:fld>
            <a:endParaRPr lang="en-US"/>
          </a:p>
        </p:txBody>
      </p:sp>
      <p:sp>
        <p:nvSpPr>
          <p:cNvPr id="6" name="Date Placeholder 5"/>
          <p:cNvSpPr>
            <a:spLocks noGrp="1"/>
          </p:cNvSpPr>
          <p:nvPr>
            <p:ph type="dt" sz="half" idx="12"/>
          </p:nvPr>
        </p:nvSpPr>
        <p:spPr>
          <a:xfrm>
            <a:off x="457200" y="6248400"/>
            <a:ext cx="2133600" cy="457200"/>
          </a:xfrm>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457200" y="1600200"/>
            <a:ext cx="7467600" cy="487375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p:txBody>
          <a:bodyPr rtlCol="0"/>
          <a:lstStyle>
            <a:lvl1pPr>
              <a:defRPr/>
            </a:lvl1pPr>
          </a:lstStyle>
          <a:p>
            <a:pPr>
              <a:defRPr/>
            </a:pPr>
            <a:fld id="{265C6DEE-7F3A-46F8-8362-4FDB2DE87CF9}" type="datetimeFigureOut">
              <a:rPr lang="en-US"/>
              <a:pPr>
                <a:defRPr/>
              </a:pPr>
              <a:t>2/20/2017</a:t>
            </a:fld>
            <a:endParaRPr lang="en-US"/>
          </a:p>
        </p:txBody>
      </p:sp>
      <p:sp>
        <p:nvSpPr>
          <p:cNvPr id="5" name="Slide Number Placeholder 8"/>
          <p:cNvSpPr>
            <a:spLocks noGrp="1"/>
          </p:cNvSpPr>
          <p:nvPr>
            <p:ph type="sldNum" sz="quarter" idx="11"/>
          </p:nvPr>
        </p:nvSpPr>
        <p:spPr/>
        <p:txBody>
          <a:bodyPr rtlCol="0"/>
          <a:lstStyle>
            <a:lvl1pPr>
              <a:defRPr/>
            </a:lvl1pPr>
          </a:lstStyle>
          <a:p>
            <a:pPr>
              <a:defRPr/>
            </a:pPr>
            <a:fld id="{EE4BCCD3-D1E6-4B83-959B-5957E4B8B555}" type="slidenum">
              <a:rPr lang="en-US"/>
              <a:pPr>
                <a:defRPr/>
              </a:pPr>
              <a:t>‹#›</a:t>
            </a:fld>
            <a:endParaRPr lang="en-US"/>
          </a:p>
        </p:txBody>
      </p:sp>
      <p:sp>
        <p:nvSpPr>
          <p:cNvPr id="6" name="Footer Placeholder 9"/>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Straight Connector 7"/>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a:p>
        </p:txBody>
      </p:sp>
      <p:sp>
        <p:nvSpPr>
          <p:cNvPr id="9" name="Straight Connector 8"/>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a:p>
        </p:txBody>
      </p:sp>
      <p:sp>
        <p:nvSpPr>
          <p:cNvPr id="10" name="Straight Connector 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1" name="Straight Connector 10"/>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a:p>
        </p:txBody>
      </p:sp>
      <p:sp>
        <p:nvSpPr>
          <p:cNvPr id="12" name="Straight Connector 11"/>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3" name="Rectangle 12"/>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4" name="Oval 13"/>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5" name="Oval 14"/>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6" name="Oval 15"/>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7" name="Oval 16"/>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8" name="Oval 17"/>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9" name="Straight Connector 18"/>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lang="en-US" smtClean="0"/>
              <a:t>Click to edit Master title style</a:t>
            </a:r>
            <a:endParaRPr lang="en-US"/>
          </a:p>
        </p:txBody>
      </p:sp>
      <p:sp>
        <p:nvSpPr>
          <p:cNvPr id="3" name="Text Placeholder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0" name="Date Placeholder 3"/>
          <p:cNvSpPr>
            <a:spLocks noGrp="1"/>
          </p:cNvSpPr>
          <p:nvPr>
            <p:ph type="dt" sz="half" idx="10"/>
          </p:nvPr>
        </p:nvSpPr>
        <p:spPr bwMode="auto">
          <a:xfrm rot="5400000">
            <a:off x="7762875" y="1169988"/>
            <a:ext cx="2286000" cy="381000"/>
          </a:xfrm>
        </p:spPr>
        <p:txBody>
          <a:bodyPr/>
          <a:lstStyle>
            <a:lvl1pPr>
              <a:defRPr/>
            </a:lvl1pPr>
          </a:lstStyle>
          <a:p>
            <a:pPr>
              <a:defRPr/>
            </a:pPr>
            <a:fld id="{77467BF5-1C2E-46AE-8A46-F5340CDFFFF2}" type="datetimeFigureOut">
              <a:rPr lang="en-US"/>
              <a:pPr>
                <a:defRPr/>
              </a:pPr>
              <a:t>2/20/2017</a:t>
            </a:fld>
            <a:endParaRPr lang="en-US"/>
          </a:p>
        </p:txBody>
      </p:sp>
      <p:sp>
        <p:nvSpPr>
          <p:cNvPr id="21" name="Footer Placeholder 4"/>
          <p:cNvSpPr>
            <a:spLocks noGrp="1"/>
          </p:cNvSpPr>
          <p:nvPr>
            <p:ph type="ftr" sz="quarter" idx="11"/>
          </p:nvPr>
        </p:nvSpPr>
        <p:spPr bwMode="auto">
          <a:xfrm rot="5400000">
            <a:off x="7077076" y="4178300"/>
            <a:ext cx="3657600" cy="384175"/>
          </a:xfrm>
        </p:spPr>
        <p:txBody>
          <a:bodyPr/>
          <a:lstStyle>
            <a:lvl1pPr>
              <a:defRPr/>
            </a:lvl1pPr>
          </a:lstStyle>
          <a:p>
            <a:pPr>
              <a:defRPr/>
            </a:pPr>
            <a:endParaRPr lang="en-US"/>
          </a:p>
        </p:txBody>
      </p:sp>
      <p:sp>
        <p:nvSpPr>
          <p:cNvPr id="22" name="Slide Number Placeholder 5"/>
          <p:cNvSpPr>
            <a:spLocks noGrp="1"/>
          </p:cNvSpPr>
          <p:nvPr>
            <p:ph type="sldNum" sz="quarter" idx="12"/>
          </p:nvPr>
        </p:nvSpPr>
        <p:spPr bwMode="auto">
          <a:xfrm>
            <a:off x="1339850" y="4929188"/>
            <a:ext cx="609600" cy="517525"/>
          </a:xfrm>
        </p:spPr>
        <p:txBody>
          <a:bodyPr/>
          <a:lstStyle>
            <a:lvl1pPr>
              <a:defRPr/>
            </a:lvl1pPr>
          </a:lstStyle>
          <a:p>
            <a:pPr>
              <a:defRPr/>
            </a:pPr>
            <a:fld id="{645FA3A1-A527-47FD-A956-2581A435DDB7}"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457200"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270248"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AA56B13E-41B2-4947-8A4B-6D7C930D1B0C}" type="datetimeFigureOut">
              <a:rPr lang="en-US"/>
              <a:pPr>
                <a:defRPr/>
              </a:pPr>
              <a:t>2/20/2017</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5774CD86-BD0C-46C0-A120-68B85234DD4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457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37197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7" name="Date Placeholder 13"/>
          <p:cNvSpPr>
            <a:spLocks noGrp="1"/>
          </p:cNvSpPr>
          <p:nvPr>
            <p:ph type="dt" sz="half" idx="10"/>
          </p:nvPr>
        </p:nvSpPr>
        <p:spPr/>
        <p:txBody>
          <a:bodyPr/>
          <a:lstStyle>
            <a:lvl1pPr>
              <a:defRPr/>
            </a:lvl1pPr>
          </a:lstStyle>
          <a:p>
            <a:pPr>
              <a:defRPr/>
            </a:pPr>
            <a:fld id="{D7F3ABDD-B61A-4C55-A526-7B69271AB035}" type="datetimeFigureOut">
              <a:rPr lang="en-US"/>
              <a:pPr>
                <a:defRPr/>
              </a:pPr>
              <a:t>2/20/2017</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1173F733-8179-49A3-9550-6F75747A2B4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5"/>
          <p:cNvSpPr>
            <a:spLocks noGrp="1"/>
          </p:cNvSpPr>
          <p:nvPr>
            <p:ph type="dt" sz="half" idx="10"/>
          </p:nvPr>
        </p:nvSpPr>
        <p:spPr/>
        <p:txBody>
          <a:bodyPr rtlCol="0"/>
          <a:lstStyle>
            <a:lvl1pPr>
              <a:defRPr/>
            </a:lvl1pPr>
          </a:lstStyle>
          <a:p>
            <a:pPr>
              <a:defRPr/>
            </a:pPr>
            <a:fld id="{05A4D806-B394-4F62-9E7B-51F33213F3BD}" type="datetimeFigureOut">
              <a:rPr lang="en-US"/>
              <a:pPr>
                <a:defRPr/>
              </a:pPr>
              <a:t>2/20/2017</a:t>
            </a:fld>
            <a:endParaRPr lang="en-US"/>
          </a:p>
        </p:txBody>
      </p:sp>
      <p:sp>
        <p:nvSpPr>
          <p:cNvPr id="4" name="Slide Number Placeholder 6"/>
          <p:cNvSpPr>
            <a:spLocks noGrp="1"/>
          </p:cNvSpPr>
          <p:nvPr>
            <p:ph type="sldNum" sz="quarter" idx="11"/>
          </p:nvPr>
        </p:nvSpPr>
        <p:spPr/>
        <p:txBody>
          <a:bodyPr rtlCol="0"/>
          <a:lstStyle>
            <a:lvl1pPr>
              <a:defRPr/>
            </a:lvl1pPr>
          </a:lstStyle>
          <a:p>
            <a:pPr>
              <a:defRPr/>
            </a:pPr>
            <a:fld id="{36D20F51-7F21-4862-8094-D9D0E1EE42E3}" type="slidenum">
              <a:rPr lang="en-US"/>
              <a:pPr>
                <a:defRPr/>
              </a:pPr>
              <a:t>‹#›</a:t>
            </a:fld>
            <a:endParaRPr lang="en-US"/>
          </a:p>
        </p:txBody>
      </p:sp>
      <p:sp>
        <p:nvSpPr>
          <p:cNvPr id="5" name="Footer Placeholder 7"/>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392AD739-1D04-405D-AA01-E0A727A19F64}" type="datetimeFigureOut">
              <a:rPr lang="en-US"/>
              <a:pPr>
                <a:defRPr/>
              </a:pPr>
              <a:t>2/20/2017</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EDFFB61B-0E72-460C-B1C3-B869E205162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p>
        </p:txBody>
      </p:sp>
      <p:sp>
        <p:nvSpPr>
          <p:cNvPr id="6" name="Straight Connector 5"/>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p>
        </p:txBody>
      </p:sp>
      <p:sp>
        <p:nvSpPr>
          <p:cNvPr id="7" name="Straight Connector 6"/>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a:defRPr/>
            </a:pPr>
            <a:endParaRPr lang="en-US" dirty="0"/>
          </a:p>
        </p:txBody>
      </p:sp>
      <p:sp>
        <p:nvSpPr>
          <p:cNvPr id="8" name="Straight Connector 7"/>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9" name="Rectangle 8"/>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Straight Connector 9"/>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11" name="Oval 10"/>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 name="Title 1"/>
          <p:cNvSpPr>
            <a:spLocks noGrp="1"/>
          </p:cNvSpPr>
          <p:nvPr>
            <p:ph type="title"/>
          </p:nvPr>
        </p:nvSpPr>
        <p:spPr>
          <a:xfrm rot="5400000">
            <a:off x="3371850" y="3200400"/>
            <a:ext cx="6309360" cy="457200"/>
          </a:xfrm>
        </p:spPr>
        <p:txBody>
          <a:bodyPr/>
          <a:lstStyle>
            <a:lvl1pPr algn="l">
              <a:buNone/>
              <a:defRPr sz="2000" b="1" cap="small" baseline="0"/>
            </a:lvl1pPr>
          </a:lstStyle>
          <a:p>
            <a:r>
              <a:rPr lang="en-US" smtClean="0"/>
              <a:t>Click to edit Master title style</a:t>
            </a:r>
            <a:endParaRPr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8" name="Content Placeholder 17"/>
          <p:cNvSpPr>
            <a:spLocks noGrp="1"/>
          </p:cNvSpPr>
          <p:nvPr>
            <p:ph sz="quarter" idx="1"/>
          </p:nvPr>
        </p:nvSpPr>
        <p:spPr>
          <a:xfrm>
            <a:off x="304800" y="274320"/>
            <a:ext cx="5638800" cy="6327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Date Placeholder 20"/>
          <p:cNvSpPr>
            <a:spLocks noGrp="1"/>
          </p:cNvSpPr>
          <p:nvPr>
            <p:ph type="dt" sz="half" idx="10"/>
          </p:nvPr>
        </p:nvSpPr>
        <p:spPr/>
        <p:txBody>
          <a:bodyPr rtlCol="0"/>
          <a:lstStyle>
            <a:lvl1pPr>
              <a:defRPr/>
            </a:lvl1pPr>
          </a:lstStyle>
          <a:p>
            <a:pPr>
              <a:defRPr/>
            </a:pPr>
            <a:fld id="{C6DB71F8-D0FE-4546-A982-46550D760F40}" type="datetimeFigureOut">
              <a:rPr lang="en-US"/>
              <a:pPr>
                <a:defRPr/>
              </a:pPr>
              <a:t>2/20/2017</a:t>
            </a:fld>
            <a:endParaRPr lang="en-US"/>
          </a:p>
        </p:txBody>
      </p:sp>
      <p:sp>
        <p:nvSpPr>
          <p:cNvPr id="13" name="Slide Number Placeholder 21"/>
          <p:cNvSpPr>
            <a:spLocks noGrp="1"/>
          </p:cNvSpPr>
          <p:nvPr>
            <p:ph type="sldNum" sz="quarter" idx="11"/>
          </p:nvPr>
        </p:nvSpPr>
        <p:spPr/>
        <p:txBody>
          <a:bodyPr rtlCol="0"/>
          <a:lstStyle>
            <a:lvl1pPr>
              <a:defRPr/>
            </a:lvl1pPr>
          </a:lstStyle>
          <a:p>
            <a:pPr>
              <a:defRPr/>
            </a:pPr>
            <a:fld id="{4B1EA971-FFB4-421B-BC01-DC5B1F990874}" type="slidenum">
              <a:rPr lang="en-US"/>
              <a:pPr>
                <a:defRPr/>
              </a:pPr>
              <a:t>‹#›</a:t>
            </a:fld>
            <a:endParaRPr lang="en-US"/>
          </a:p>
        </p:txBody>
      </p:sp>
      <p:sp>
        <p:nvSpPr>
          <p:cNvPr id="14" name="Footer Placeholder 22"/>
          <p:cNvSpPr>
            <a:spLocks noGrp="1"/>
          </p:cNvSpPr>
          <p:nvPr>
            <p:ph type="ftr" sz="quarter" idx="12"/>
          </p:nvPr>
        </p:nvSpPr>
        <p:spPr/>
        <p:txBody>
          <a:bodyPr rtlCol="0"/>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6" name="Oval 5"/>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7" name="Straight Connector 6"/>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8" name="Rectangle 7"/>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Straight Connector 8"/>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10" name="Straight Connector 9"/>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p>
        </p:txBody>
      </p:sp>
      <p:sp>
        <p:nvSpPr>
          <p:cNvPr id="11" name="Straight Connector 10"/>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a:defRPr/>
            </a:pPr>
            <a:endParaRPr lang="en-US" dirty="0"/>
          </a:p>
        </p:txBody>
      </p:sp>
      <p:sp>
        <p:nvSpPr>
          <p:cNvPr id="2" name="Title 1"/>
          <p:cNvSpPr>
            <a:spLocks noGrp="1"/>
          </p:cNvSpPr>
          <p:nvPr>
            <p:ph type="title"/>
          </p:nvPr>
        </p:nvSpPr>
        <p:spPr>
          <a:xfrm rot="5400000">
            <a:off x="3350133" y="3200400"/>
            <a:ext cx="6309360" cy="457200"/>
          </a:xfrm>
        </p:spPr>
        <p:txBody>
          <a:bodyPr/>
          <a:lstStyle>
            <a:lvl1pPr algn="l">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n-US" smtClean="0"/>
              <a:t>Click to edit Master text styles</a:t>
            </a:r>
          </a:p>
        </p:txBody>
      </p:sp>
      <p:sp>
        <p:nvSpPr>
          <p:cNvPr id="12" name="Date Placeholder 16"/>
          <p:cNvSpPr>
            <a:spLocks noGrp="1"/>
          </p:cNvSpPr>
          <p:nvPr>
            <p:ph type="dt" sz="half" idx="10"/>
          </p:nvPr>
        </p:nvSpPr>
        <p:spPr/>
        <p:txBody>
          <a:bodyPr rtlCol="0"/>
          <a:lstStyle>
            <a:lvl1pPr>
              <a:defRPr/>
            </a:lvl1pPr>
          </a:lstStyle>
          <a:p>
            <a:pPr>
              <a:defRPr/>
            </a:pPr>
            <a:fld id="{C42F889C-A210-4C5E-BA5A-917C4E17FDC4}" type="datetimeFigureOut">
              <a:rPr lang="en-US"/>
              <a:pPr>
                <a:defRPr/>
              </a:pPr>
              <a:t>2/20/2017</a:t>
            </a:fld>
            <a:endParaRPr lang="en-US"/>
          </a:p>
        </p:txBody>
      </p:sp>
      <p:sp>
        <p:nvSpPr>
          <p:cNvPr id="13" name="Slide Number Placeholder 17"/>
          <p:cNvSpPr>
            <a:spLocks noGrp="1"/>
          </p:cNvSpPr>
          <p:nvPr>
            <p:ph type="sldNum" sz="quarter" idx="11"/>
          </p:nvPr>
        </p:nvSpPr>
        <p:spPr/>
        <p:txBody>
          <a:bodyPr rtlCol="0"/>
          <a:lstStyle>
            <a:lvl1pPr>
              <a:defRPr/>
            </a:lvl1pPr>
          </a:lstStyle>
          <a:p>
            <a:pPr>
              <a:defRPr/>
            </a:pPr>
            <a:fld id="{061353E7-4BF3-4E48-97AD-6276EE766637}" type="slidenum">
              <a:rPr lang="en-US"/>
              <a:pPr>
                <a:defRPr/>
              </a:pPr>
              <a:t>‹#›</a:t>
            </a:fld>
            <a:endParaRPr lang="en-US"/>
          </a:p>
        </p:txBody>
      </p:sp>
      <p:sp>
        <p:nvSpPr>
          <p:cNvPr id="14" name="Footer Placeholder 20"/>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lang="en-US" smtClean="0"/>
              <a:t>Click to edit Master title style</a:t>
            </a:r>
            <a:endParaRPr lang="en-US"/>
          </a:p>
        </p:txBody>
      </p:sp>
      <p:sp>
        <p:nvSpPr>
          <p:cNvPr id="2052" name="Text Placeholder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rot="5400000">
            <a:off x="7589045" y="1081881"/>
            <a:ext cx="2011362" cy="384175"/>
          </a:xfrm>
          <a:prstGeom prst="rect">
            <a:avLst/>
          </a:prstGeom>
        </p:spPr>
        <p:txBody>
          <a:bodyPr vert="horz" anchor="ctr" anchorCtr="0"/>
          <a:lstStyle>
            <a:lvl1pPr algn="r" eaLnBrk="1" latinLnBrk="0" hangingPunct="1">
              <a:defRPr kumimoji="0" sz="1200">
                <a:solidFill>
                  <a:schemeClr val="tx2"/>
                </a:solidFill>
              </a:defRPr>
            </a:lvl1pPr>
          </a:lstStyle>
          <a:p>
            <a:pPr>
              <a:defRPr/>
            </a:pPr>
            <a:fld id="{BCF9D466-F39E-44A2-B8AD-4F5A4E358256}" type="datetimeFigureOut">
              <a:rPr lang="en-US"/>
              <a:pPr>
                <a:defRPr/>
              </a:pPr>
              <a:t>2/20/2017</a:t>
            </a:fld>
            <a:endParaRPr lang="en-US"/>
          </a:p>
        </p:txBody>
      </p:sp>
      <p:sp>
        <p:nvSpPr>
          <p:cNvPr id="3" name="Footer Placeholder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latinLnBrk="0" hangingPunct="1">
              <a:defRPr kumimoji="0" sz="1200">
                <a:solidFill>
                  <a:schemeClr val="tx2"/>
                </a:solidFill>
              </a:defRPr>
            </a:lvl1pPr>
          </a:lstStyle>
          <a:p>
            <a:pPr>
              <a:defRPr/>
            </a:pP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12" name="Oval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3" name="Slide Number Placeholder 22"/>
          <p:cNvSpPr>
            <a:spLocks noGrp="1"/>
          </p:cNvSpPr>
          <p:nvPr>
            <p:ph type="sldNum" sz="quarter" idx="4"/>
          </p:nvPr>
        </p:nvSpPr>
        <p:spPr>
          <a:xfrm>
            <a:off x="8129588" y="5734050"/>
            <a:ext cx="609600" cy="520700"/>
          </a:xfrm>
          <a:prstGeom prst="rect">
            <a:avLst/>
          </a:prstGeom>
        </p:spPr>
        <p:txBody>
          <a:bodyPr vert="horz" anchor="ctr"/>
          <a:lstStyle>
            <a:lvl1pPr algn="ctr" eaLnBrk="1" latinLnBrk="0" hangingPunct="1">
              <a:defRPr kumimoji="0" sz="1400" b="1">
                <a:solidFill>
                  <a:srgbClr val="FFFFFF"/>
                </a:solidFill>
              </a:defRPr>
            </a:lvl1pPr>
          </a:lstStyle>
          <a:p>
            <a:pPr>
              <a:defRPr/>
            </a:pPr>
            <a:fld id="{F675CF11-9DE0-40DC-B09D-0E1D314E145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35" r:id="rId1"/>
    <p:sldLayoutId id="2147483836" r:id="rId2"/>
    <p:sldLayoutId id="2147483837" r:id="rId3"/>
    <p:sldLayoutId id="2147483830" r:id="rId4"/>
    <p:sldLayoutId id="2147483831" r:id="rId5"/>
    <p:sldLayoutId id="2147483838" r:id="rId6"/>
    <p:sldLayoutId id="2147483832" r:id="rId7"/>
    <p:sldLayoutId id="2147483839" r:id="rId8"/>
    <p:sldLayoutId id="2147483840" r:id="rId9"/>
    <p:sldLayoutId id="2147483833" r:id="rId10"/>
    <p:sldLayoutId id="2147483834" r:id="rId11"/>
    <p:sldLayoutId id="2147483841" r:id="rId12"/>
  </p:sldLayoutIdLst>
  <p:txStyles>
    <p:title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E0752F"/>
        </a:buClr>
        <a:buSzPct val="60000"/>
        <a:buFont typeface="Wingdings" pitchFamily="2" charset="2"/>
        <a:buChar char=""/>
        <a:defRPr sz="2400"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FEC3AE"/>
        </a:buClr>
        <a:buSzPct val="60000"/>
        <a:buFont typeface="Wingdings" pitchFamily="2" charset="2"/>
        <a:buChar char=""/>
        <a:defRPr sz="2000"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3.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jpe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10" Type="http://schemas.openxmlformats.org/officeDocument/2006/relationships/image" Target="../media/image14.jpeg"/><Relationship Id="rId4" Type="http://schemas.openxmlformats.org/officeDocument/2006/relationships/image" Target="../media/image8.png"/><Relationship Id="rId9" Type="http://schemas.openxmlformats.org/officeDocument/2006/relationships/image" Target="../media/image13.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2600" y="1676400"/>
            <a:ext cx="7162800" cy="1771650"/>
          </a:xfrm>
        </p:spPr>
        <p:txBody>
          <a:bodyPr wrap="square" lIns="91440" tIns="45720" rIns="91440" bIns="45720" numCol="1" anchorCtr="0" compatLnSpc="1">
            <a:prstTxWarp prst="textNoShape">
              <a:avLst/>
            </a:prstTxWarp>
          </a:bodyPr>
          <a:lstStyle/>
          <a:p>
            <a:pPr algn="ctr" eaLnBrk="1" fontAlgn="auto" hangingPunct="1">
              <a:spcAft>
                <a:spcPts val="0"/>
              </a:spcAft>
              <a:defRPr/>
            </a:pPr>
            <a:r>
              <a:rPr lang="en-US" dirty="0" smtClean="0">
                <a:effectLst>
                  <a:outerShdw blurRad="38100" dist="38100" dir="2700000" algn="tl">
                    <a:srgbClr val="C0C0C0"/>
                  </a:outerShdw>
                </a:effectLst>
              </a:rPr>
              <a:t>Open Source  Software For Libraries</a:t>
            </a:r>
          </a:p>
        </p:txBody>
      </p:sp>
      <p:sp>
        <p:nvSpPr>
          <p:cNvPr id="10243" name="Subtitle 2"/>
          <p:cNvSpPr>
            <a:spLocks noGrp="1"/>
          </p:cNvSpPr>
          <p:nvPr>
            <p:ph type="subTitle" idx="1"/>
          </p:nvPr>
        </p:nvSpPr>
        <p:spPr>
          <a:xfrm>
            <a:off x="1431925" y="4191000"/>
            <a:ext cx="7407275" cy="1752600"/>
          </a:xfrm>
        </p:spPr>
        <p:txBody>
          <a:bodyPr/>
          <a:lstStyle/>
          <a:p>
            <a:pPr algn="r" eaLnBrk="1" hangingPunct="1">
              <a:buFont typeface="Wingdings 2" pitchFamily="18" charset="2"/>
              <a:buNone/>
            </a:pPr>
            <a:r>
              <a:rPr lang="en-US" smtClean="0"/>
              <a:t>												Mukesh A. Pund</a:t>
            </a:r>
          </a:p>
          <a:p>
            <a:pPr algn="r" eaLnBrk="1" hangingPunct="1">
              <a:buFont typeface="Wingdings 2" pitchFamily="18" charset="2"/>
              <a:buNone/>
            </a:pPr>
            <a:r>
              <a:rPr lang="en-US" smtClean="0"/>
              <a:t>Principal Scientist,</a:t>
            </a:r>
          </a:p>
          <a:p>
            <a:pPr algn="r" eaLnBrk="1" hangingPunct="1">
              <a:buFont typeface="Wingdings 2" pitchFamily="18" charset="2"/>
              <a:buNone/>
            </a:pPr>
            <a:r>
              <a:rPr lang="en-US" smtClean="0"/>
              <a:t>NISCAIR, New Delhi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lIns="91440" tIns="45720" rIns="91440" bIns="45720" numCol="1" anchorCtr="0" compatLnSpc="1">
            <a:prstTxWarp prst="textNoShape">
              <a:avLst/>
            </a:prstTxWarp>
            <a:normAutofit fontScale="90000"/>
          </a:bodyPr>
          <a:lstStyle/>
          <a:p>
            <a:pPr eaLnBrk="1" fontAlgn="auto" hangingPunct="1">
              <a:spcAft>
                <a:spcPts val="0"/>
              </a:spcAft>
              <a:defRPr/>
            </a:pPr>
            <a:r>
              <a:rPr lang="en-IN" sz="3900" smtClean="0">
                <a:effectLst>
                  <a:outerShdw blurRad="38100" dist="38100" dir="2700000" algn="tl">
                    <a:srgbClr val="C0C0C0"/>
                  </a:outerShdw>
                </a:effectLst>
              </a:rPr>
              <a:t/>
            </a:r>
            <a:br>
              <a:rPr lang="en-IN" sz="3900" smtClean="0">
                <a:effectLst>
                  <a:outerShdw blurRad="38100" dist="38100" dir="2700000" algn="tl">
                    <a:srgbClr val="C0C0C0"/>
                  </a:outerShdw>
                </a:effectLst>
              </a:rPr>
            </a:br>
            <a:endParaRPr lang="en-IN" sz="3900" smtClean="0">
              <a:effectLst>
                <a:outerShdw blurRad="38100" dist="38100" dir="2700000" algn="tl">
                  <a:srgbClr val="C0C0C0"/>
                </a:outerShdw>
              </a:effectLst>
            </a:endParaRPr>
          </a:p>
        </p:txBody>
      </p:sp>
      <p:sp>
        <p:nvSpPr>
          <p:cNvPr id="19459" name="TextBox 3"/>
          <p:cNvSpPr txBox="1">
            <a:spLocks noChangeArrowheads="1"/>
          </p:cNvSpPr>
          <p:nvPr/>
        </p:nvSpPr>
        <p:spPr bwMode="auto">
          <a:xfrm>
            <a:off x="1447800" y="1600200"/>
            <a:ext cx="7162800" cy="366713"/>
          </a:xfrm>
          <a:prstGeom prst="rect">
            <a:avLst/>
          </a:prstGeom>
          <a:noFill/>
          <a:ln w="9525">
            <a:noFill/>
            <a:miter lim="800000"/>
            <a:headEnd/>
            <a:tailEnd/>
          </a:ln>
        </p:spPr>
        <p:txBody>
          <a:bodyPr>
            <a:spAutoFit/>
          </a:bodyPr>
          <a:lstStyle/>
          <a:p>
            <a:endParaRPr lang="en-IN"/>
          </a:p>
        </p:txBody>
      </p:sp>
      <p:sp>
        <p:nvSpPr>
          <p:cNvPr id="26631" name="Rectangle 7"/>
          <p:cNvSpPr>
            <a:spLocks noChangeArrowheads="1"/>
          </p:cNvSpPr>
          <p:nvPr/>
        </p:nvSpPr>
        <p:spPr bwMode="auto">
          <a:xfrm>
            <a:off x="838200" y="2147888"/>
            <a:ext cx="7696200" cy="2678112"/>
          </a:xfrm>
          <a:prstGeom prst="rect">
            <a:avLst/>
          </a:prstGeom>
          <a:noFill/>
          <a:ln w="9525">
            <a:noFill/>
            <a:miter lim="800000"/>
            <a:headEnd/>
            <a:tailEnd/>
          </a:ln>
          <a:effectLst/>
        </p:spPr>
        <p:txBody>
          <a:bodyPr>
            <a:spAutoFit/>
          </a:bodyPr>
          <a:lstStyle/>
          <a:p>
            <a:pPr marL="457200" indent="-457200">
              <a:buFont typeface="Arial" pitchFamily="34" charset="0"/>
              <a:buChar char="•"/>
              <a:defRPr/>
            </a:pPr>
            <a:r>
              <a:rPr lang="en-IN" sz="2800" dirty="0">
                <a:latin typeface="+mj-lt"/>
              </a:rPr>
              <a:t>Librarians are used to proprietary software applications integrated or running over Microsoft Windows platform. </a:t>
            </a:r>
          </a:p>
          <a:p>
            <a:pPr marL="457200" indent="-457200">
              <a:buFont typeface="Arial" pitchFamily="34" charset="0"/>
              <a:buChar char="•"/>
              <a:defRPr/>
            </a:pPr>
            <a:r>
              <a:rPr lang="en-IN" sz="2800" dirty="0">
                <a:latin typeface="+mj-lt"/>
              </a:rPr>
              <a:t>Might have already invested lot of money and efforts in establishing  automated systems over a period of time. </a:t>
            </a:r>
          </a:p>
        </p:txBody>
      </p:sp>
      <p:sp>
        <p:nvSpPr>
          <p:cNvPr id="5" name="TextBox 4"/>
          <p:cNvSpPr txBox="1"/>
          <p:nvPr/>
        </p:nvSpPr>
        <p:spPr>
          <a:xfrm>
            <a:off x="762000" y="304800"/>
            <a:ext cx="7467600" cy="1724025"/>
          </a:xfrm>
          <a:prstGeom prst="rect">
            <a:avLst/>
          </a:prstGeom>
          <a:noFill/>
        </p:spPr>
        <p:txBody>
          <a:bodyPr>
            <a:spAutoFit/>
          </a:bodyPr>
          <a:lstStyle/>
          <a:p>
            <a:pPr>
              <a:defRPr/>
            </a:pPr>
            <a:r>
              <a:rPr lang="en-US" sz="3900" dirty="0">
                <a:solidFill>
                  <a:schemeClr val="bg1">
                    <a:lumMod val="50000"/>
                  </a:schemeClr>
                </a:solidFill>
                <a:effectLst>
                  <a:outerShdw blurRad="38100" dist="38100" dir="2700000" algn="tl">
                    <a:srgbClr val="C0C0C0"/>
                  </a:outerShdw>
                </a:effectLst>
                <a:latin typeface="+mj-lt"/>
                <a:ea typeface="+mj-ea"/>
                <a:cs typeface="+mj-cs"/>
              </a:rPr>
              <a:t>Open Source Software: Challenges</a:t>
            </a:r>
          </a:p>
          <a:p>
            <a:pPr>
              <a:defRPr/>
            </a:pPr>
            <a:r>
              <a:rPr lang="en-US" sz="2800" dirty="0">
                <a:solidFill>
                  <a:schemeClr val="bg1">
                    <a:lumMod val="50000"/>
                  </a:schemeClr>
                </a:solidFill>
                <a:effectLst>
                  <a:outerShdw blurRad="38100" dist="38100" dir="2700000" algn="tl">
                    <a:srgbClr val="C0C0C0"/>
                  </a:outerShdw>
                </a:effectLst>
                <a:latin typeface="+mj-lt"/>
                <a:ea typeface="+mj-ea"/>
                <a:cs typeface="+mj-cs"/>
              </a:rPr>
              <a:t>Contd..</a:t>
            </a:r>
            <a:endParaRPr lang="en-IN" sz="2800" dirty="0">
              <a:solidFill>
                <a:schemeClr val="bg1">
                  <a:lumMod val="50000"/>
                </a:schemeClr>
              </a:solidFill>
              <a:effectLst>
                <a:outerShdw blurRad="38100" dist="38100" dir="2700000" algn="tl">
                  <a:srgbClr val="C0C0C0"/>
                </a:outerShdw>
              </a:effectLst>
              <a:latin typeface="+mj-lt"/>
              <a:ea typeface="+mj-ea"/>
              <a:cs typeface="+mj-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bwMode="auto">
          <a:xfrm>
            <a:off x="381000" y="-46038"/>
            <a:ext cx="8305800" cy="1646238"/>
          </a:xfrm>
          <a:solidFill>
            <a:schemeClr val="accent2"/>
          </a:solidFill>
        </p:spPr>
        <p:txBody>
          <a:bodyPr wrap="square" lIns="91440" tIns="45720" rIns="91440" bIns="45720" numCol="1" anchorCtr="0" compatLnSpc="1">
            <a:prstTxWarp prst="textNoShape">
              <a:avLst/>
            </a:prstTxWarp>
            <a:normAutofit fontScale="90000"/>
          </a:bodyPr>
          <a:lstStyle/>
          <a:p>
            <a:pPr eaLnBrk="1" fontAlgn="auto" hangingPunct="1">
              <a:spcAft>
                <a:spcPts val="0"/>
              </a:spcAft>
              <a:defRPr/>
            </a:pPr>
            <a:r>
              <a:rPr lang="en-IN" sz="3900" b="1" i="1" dirty="0" smtClean="0"/>
              <a:t>Teething Problems in Using Open Source Software Applications in Libraries</a:t>
            </a:r>
          </a:p>
        </p:txBody>
      </p:sp>
      <p:sp>
        <p:nvSpPr>
          <p:cNvPr id="20483" name="TextBox 3"/>
          <p:cNvSpPr txBox="1">
            <a:spLocks noChangeArrowheads="1"/>
          </p:cNvSpPr>
          <p:nvPr/>
        </p:nvSpPr>
        <p:spPr bwMode="auto">
          <a:xfrm>
            <a:off x="1676400" y="1295400"/>
            <a:ext cx="6324600" cy="366713"/>
          </a:xfrm>
          <a:prstGeom prst="rect">
            <a:avLst/>
          </a:prstGeom>
          <a:noFill/>
          <a:ln w="9525">
            <a:noFill/>
            <a:miter lim="800000"/>
            <a:headEnd/>
            <a:tailEnd/>
          </a:ln>
        </p:spPr>
        <p:txBody>
          <a:bodyPr>
            <a:spAutoFit/>
          </a:bodyPr>
          <a:lstStyle/>
          <a:p>
            <a:endParaRPr lang="en-IN"/>
          </a:p>
        </p:txBody>
      </p:sp>
      <p:sp>
        <p:nvSpPr>
          <p:cNvPr id="20484" name="Text Box 6"/>
          <p:cNvSpPr txBox="1">
            <a:spLocks noChangeArrowheads="1"/>
          </p:cNvSpPr>
          <p:nvPr/>
        </p:nvSpPr>
        <p:spPr bwMode="auto">
          <a:xfrm>
            <a:off x="381000" y="1600200"/>
            <a:ext cx="5486400" cy="2308225"/>
          </a:xfrm>
          <a:prstGeom prst="rect">
            <a:avLst/>
          </a:prstGeom>
          <a:solidFill>
            <a:schemeClr val="accent1"/>
          </a:solidFill>
          <a:ln w="9525">
            <a:noFill/>
            <a:miter lim="800000"/>
            <a:headEnd/>
            <a:tailEnd/>
          </a:ln>
        </p:spPr>
        <p:txBody>
          <a:bodyPr>
            <a:spAutoFit/>
          </a:bodyPr>
          <a:lstStyle/>
          <a:p>
            <a:pPr marL="342900" indent="-285750" algn="just">
              <a:buFontTx/>
              <a:buChar char="•"/>
            </a:pPr>
            <a:r>
              <a:rPr lang="en-IN" sz="2400">
                <a:solidFill>
                  <a:schemeClr val="bg1"/>
                </a:solidFill>
              </a:rPr>
              <a:t>Open source software solutions are best suited for libraries</a:t>
            </a:r>
          </a:p>
          <a:p>
            <a:pPr marL="342900" indent="-285750" algn="just"/>
            <a:endParaRPr lang="en-IN" sz="2400">
              <a:solidFill>
                <a:schemeClr val="bg1"/>
              </a:solidFill>
            </a:endParaRPr>
          </a:p>
          <a:p>
            <a:pPr marL="342900" indent="-285750" algn="just">
              <a:buFontTx/>
              <a:buChar char="•"/>
            </a:pPr>
            <a:r>
              <a:rPr lang="en-IN" sz="2400">
                <a:solidFill>
                  <a:schemeClr val="bg1"/>
                </a:solidFill>
              </a:rPr>
              <a:t>The majority of these problems are in-fact teething problems and will go away with on “growing up” .</a:t>
            </a:r>
          </a:p>
        </p:txBody>
      </p:sp>
      <p:pic>
        <p:nvPicPr>
          <p:cNvPr id="20485" name="Picture 4"/>
          <p:cNvPicPr>
            <a:picLocks noChangeAspect="1" noChangeArrowheads="1"/>
          </p:cNvPicPr>
          <p:nvPr/>
        </p:nvPicPr>
        <p:blipFill>
          <a:blip r:embed="rId3" cstate="print"/>
          <a:srcRect/>
          <a:stretch>
            <a:fillRect/>
          </a:stretch>
        </p:blipFill>
        <p:spPr bwMode="auto">
          <a:xfrm>
            <a:off x="5943600" y="1828800"/>
            <a:ext cx="2743200" cy="2514600"/>
          </a:xfrm>
          <a:prstGeom prst="rect">
            <a:avLst/>
          </a:prstGeom>
          <a:noFill/>
          <a:ln w="9525">
            <a:noFill/>
            <a:miter lim="800000"/>
            <a:headEnd/>
            <a:tailEnd/>
          </a:ln>
        </p:spPr>
      </p:pic>
      <p:sp>
        <p:nvSpPr>
          <p:cNvPr id="20486" name="TextBox 5"/>
          <p:cNvSpPr txBox="1">
            <a:spLocks noChangeArrowheads="1"/>
          </p:cNvSpPr>
          <p:nvPr/>
        </p:nvSpPr>
        <p:spPr bwMode="auto">
          <a:xfrm>
            <a:off x="304800" y="4419600"/>
            <a:ext cx="8382000" cy="2062163"/>
          </a:xfrm>
          <a:prstGeom prst="rect">
            <a:avLst/>
          </a:prstGeom>
          <a:solidFill>
            <a:srgbClr val="92D050"/>
          </a:solidFill>
          <a:ln w="9525">
            <a:noFill/>
            <a:miter lim="800000"/>
            <a:headEnd/>
            <a:tailEnd/>
          </a:ln>
        </p:spPr>
        <p:txBody>
          <a:bodyPr>
            <a:spAutoFit/>
          </a:bodyPr>
          <a:lstStyle/>
          <a:p>
            <a:r>
              <a:rPr lang="en-IN" sz="3200"/>
              <a:t>The benefits of using open source software over a period far outweigh as compared to propriety software.</a:t>
            </a:r>
            <a:endParaRPr lang="en-US" sz="3200"/>
          </a:p>
          <a:p>
            <a:endParaRPr lang="en-IN" sz="320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2530" name="Rectangle 2"/>
          <p:cNvSpPr>
            <a:spLocks noGrp="1" noChangeArrowheads="1"/>
          </p:cNvSpPr>
          <p:nvPr>
            <p:ph type="title"/>
          </p:nvPr>
        </p:nvSpPr>
        <p:spPr>
          <a:xfrm>
            <a:off x="457200" y="0"/>
            <a:ext cx="8232775" cy="487363"/>
          </a:xfrm>
        </p:spPr>
        <p:txBody>
          <a:bodyPr lIns="0" tIns="0" rIns="0" bIns="0" anchorCtr="0">
            <a:normAutofit fontScale="90000"/>
          </a:bodyPr>
          <a:lstStyle/>
          <a:p>
            <a:pPr defTabSz="457200" eaLnBrk="1" hangingPunct="1">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a:pPr>
            <a:r>
              <a:rPr lang="en-GB" sz="3800" dirty="0" smtClean="0"/>
              <a:t>General Purpose OSS in Use</a:t>
            </a:r>
            <a:endParaRPr lang="en-GB" sz="3800" dirty="0"/>
          </a:p>
        </p:txBody>
      </p:sp>
      <p:graphicFrame>
        <p:nvGraphicFramePr>
          <p:cNvPr id="1026" name="Object 2"/>
          <p:cNvGraphicFramePr>
            <a:graphicFrameLocks noChangeAspect="1"/>
          </p:cNvGraphicFramePr>
          <p:nvPr/>
        </p:nvGraphicFramePr>
        <p:xfrm>
          <a:off x="152400" y="533400"/>
          <a:ext cx="8610600" cy="6324600"/>
        </p:xfrm>
        <a:graphic>
          <a:graphicData uri="http://schemas.openxmlformats.org/presentationml/2006/ole">
            <p:oleObj spid="_x0000_s1026" name="Worksheet" r:id="rId4" imgW="8982000" imgH="5638680" progId="Excel.Sheet.8">
              <p:embed/>
            </p:oleObj>
          </a:graphicData>
        </a:graphic>
      </p:graphicFrame>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4578" name="Rectangle 2"/>
          <p:cNvSpPr>
            <a:spLocks noGrp="1" noChangeArrowheads="1"/>
          </p:cNvSpPr>
          <p:nvPr>
            <p:ph type="title"/>
          </p:nvPr>
        </p:nvSpPr>
        <p:spPr>
          <a:xfrm>
            <a:off x="431800" y="0"/>
            <a:ext cx="8229600" cy="692150"/>
          </a:xfrm>
        </p:spPr>
        <p:txBody>
          <a:bodyPr/>
          <a:lstStyle/>
          <a:p>
            <a:pPr eaLnBrk="1" hangingPunct="1">
              <a:defRPr/>
            </a:pPr>
            <a:r>
              <a:rPr lang="en-US" sz="3800" dirty="0">
                <a:solidFill>
                  <a:schemeClr val="bg1">
                    <a:lumMod val="50000"/>
                  </a:schemeClr>
                </a:solidFill>
              </a:rPr>
              <a:t>In the Library World, FOSS</a:t>
            </a:r>
          </a:p>
        </p:txBody>
      </p:sp>
      <p:sp>
        <p:nvSpPr>
          <p:cNvPr id="21507" name="Rectangle 3"/>
          <p:cNvSpPr>
            <a:spLocks noGrp="1" noChangeArrowheads="1"/>
          </p:cNvSpPr>
          <p:nvPr>
            <p:ph type="body" idx="1"/>
          </p:nvPr>
        </p:nvSpPr>
        <p:spPr>
          <a:xfrm>
            <a:off x="468313" y="728663"/>
            <a:ext cx="8229600" cy="5138737"/>
          </a:xfrm>
        </p:spPr>
        <p:txBody>
          <a:bodyPr/>
          <a:lstStyle/>
          <a:p>
            <a:pPr eaLnBrk="1" hangingPunct="1">
              <a:lnSpc>
                <a:spcPct val="90000"/>
              </a:lnSpc>
            </a:pPr>
            <a:r>
              <a:rPr lang="en-US" dirty="0" smtClean="0"/>
              <a:t>OJS</a:t>
            </a:r>
          </a:p>
          <a:p>
            <a:pPr eaLnBrk="1" hangingPunct="1">
              <a:lnSpc>
                <a:spcPct val="90000"/>
              </a:lnSpc>
            </a:pPr>
            <a:r>
              <a:rPr lang="en-US" dirty="0" smtClean="0"/>
              <a:t>Koha (LAMP)</a:t>
            </a:r>
          </a:p>
          <a:p>
            <a:pPr eaLnBrk="1" hangingPunct="1">
              <a:lnSpc>
                <a:spcPct val="90000"/>
              </a:lnSpc>
            </a:pPr>
            <a:r>
              <a:rPr lang="en-US" dirty="0" err="1" smtClean="0"/>
              <a:t>NewGenLib</a:t>
            </a:r>
            <a:endParaRPr lang="en-US" dirty="0" smtClean="0"/>
          </a:p>
          <a:p>
            <a:pPr eaLnBrk="1" hangingPunct="1">
              <a:lnSpc>
                <a:spcPct val="90000"/>
              </a:lnSpc>
            </a:pPr>
            <a:r>
              <a:rPr lang="en-US" dirty="0" smtClean="0"/>
              <a:t>DSpace</a:t>
            </a:r>
          </a:p>
          <a:p>
            <a:pPr eaLnBrk="1" hangingPunct="1">
              <a:lnSpc>
                <a:spcPct val="90000"/>
              </a:lnSpc>
            </a:pPr>
            <a:r>
              <a:rPr lang="en-US" dirty="0" smtClean="0"/>
              <a:t>Fedora</a:t>
            </a:r>
          </a:p>
          <a:p>
            <a:pPr eaLnBrk="1" hangingPunct="1">
              <a:lnSpc>
                <a:spcPct val="90000"/>
              </a:lnSpc>
            </a:pPr>
            <a:r>
              <a:rPr lang="en-US" dirty="0" smtClean="0"/>
              <a:t>Evergreen (AJAX)</a:t>
            </a:r>
          </a:p>
          <a:p>
            <a:pPr eaLnBrk="1" hangingPunct="1">
              <a:lnSpc>
                <a:spcPct val="90000"/>
              </a:lnSpc>
            </a:pPr>
            <a:r>
              <a:rPr lang="en-US" dirty="0" smtClean="0"/>
              <a:t> CDS/ISIS</a:t>
            </a:r>
          </a:p>
          <a:p>
            <a:pPr eaLnBrk="1" hangingPunct="1">
              <a:lnSpc>
                <a:spcPct val="90000"/>
              </a:lnSpc>
            </a:pPr>
            <a:r>
              <a:rPr lang="en-US" dirty="0" smtClean="0"/>
              <a:t>Greenstone</a:t>
            </a:r>
          </a:p>
          <a:p>
            <a:pPr eaLnBrk="1" hangingPunct="1">
              <a:lnSpc>
                <a:spcPct val="90000"/>
              </a:lnSpc>
            </a:pPr>
            <a:r>
              <a:rPr lang="en-US" dirty="0" err="1" smtClean="0"/>
              <a:t>Joomla</a:t>
            </a:r>
            <a:endParaRPr lang="en-US" dirty="0" smtClean="0"/>
          </a:p>
          <a:p>
            <a:pPr eaLnBrk="1" hangingPunct="1">
              <a:lnSpc>
                <a:spcPct val="90000"/>
              </a:lnSpc>
            </a:pPr>
            <a:r>
              <a:rPr lang="en-US" dirty="0" err="1" smtClean="0"/>
              <a:t>WordPress</a:t>
            </a:r>
            <a:endParaRPr lang="en-US" dirty="0" smtClean="0"/>
          </a:p>
          <a:p>
            <a:pPr eaLnBrk="1" hangingPunct="1">
              <a:lnSpc>
                <a:spcPct val="90000"/>
              </a:lnSpc>
            </a:pPr>
            <a:r>
              <a:rPr lang="en-US" dirty="0" err="1" smtClean="0"/>
              <a:t>Drupal</a:t>
            </a:r>
            <a:endParaRPr lang="en-US" dirty="0" smtClean="0"/>
          </a:p>
          <a:p>
            <a:pPr eaLnBrk="1" hangingPunct="1">
              <a:lnSpc>
                <a:spcPct val="90000"/>
              </a:lnSpc>
            </a:pPr>
            <a:r>
              <a:rPr lang="en-US" dirty="0" err="1" smtClean="0"/>
              <a:t>MarcEdit</a:t>
            </a:r>
            <a:endParaRPr lang="en-US" dirty="0" smtClean="0"/>
          </a:p>
        </p:txBody>
      </p:sp>
      <p:pic>
        <p:nvPicPr>
          <p:cNvPr id="21508" name="Picture 4"/>
          <p:cNvPicPr>
            <a:picLocks noChangeAspect="1" noChangeArrowheads="1"/>
          </p:cNvPicPr>
          <p:nvPr/>
        </p:nvPicPr>
        <p:blipFill>
          <a:blip r:embed="rId2" cstate="print"/>
          <a:srcRect/>
          <a:stretch>
            <a:fillRect/>
          </a:stretch>
        </p:blipFill>
        <p:spPr bwMode="auto">
          <a:xfrm>
            <a:off x="6019800" y="1219200"/>
            <a:ext cx="1495425" cy="476250"/>
          </a:xfrm>
          <a:prstGeom prst="rect">
            <a:avLst/>
          </a:prstGeom>
          <a:noFill/>
          <a:ln w="9525">
            <a:noFill/>
            <a:miter lim="800000"/>
            <a:headEnd/>
            <a:tailEnd/>
          </a:ln>
        </p:spPr>
      </p:pic>
      <p:pic>
        <p:nvPicPr>
          <p:cNvPr id="21509" name="Picture 5"/>
          <p:cNvPicPr>
            <a:picLocks noChangeAspect="1" noChangeArrowheads="1"/>
          </p:cNvPicPr>
          <p:nvPr/>
        </p:nvPicPr>
        <p:blipFill>
          <a:blip r:embed="rId3" cstate="print"/>
          <a:srcRect/>
          <a:stretch>
            <a:fillRect/>
          </a:stretch>
        </p:blipFill>
        <p:spPr bwMode="auto">
          <a:xfrm>
            <a:off x="5562600" y="2438400"/>
            <a:ext cx="3181350" cy="571500"/>
          </a:xfrm>
          <a:prstGeom prst="rect">
            <a:avLst/>
          </a:prstGeom>
          <a:noFill/>
          <a:ln w="9525">
            <a:noFill/>
            <a:miter lim="800000"/>
            <a:headEnd/>
            <a:tailEnd/>
          </a:ln>
        </p:spPr>
      </p:pic>
      <p:pic>
        <p:nvPicPr>
          <p:cNvPr id="21510" name="Picture 6"/>
          <p:cNvPicPr>
            <a:picLocks noChangeAspect="1" noChangeArrowheads="1"/>
          </p:cNvPicPr>
          <p:nvPr/>
        </p:nvPicPr>
        <p:blipFill>
          <a:blip r:embed="rId4" cstate="print"/>
          <a:srcRect/>
          <a:stretch>
            <a:fillRect/>
          </a:stretch>
        </p:blipFill>
        <p:spPr bwMode="auto">
          <a:xfrm>
            <a:off x="5486400" y="5943600"/>
            <a:ext cx="2514600" cy="800100"/>
          </a:xfrm>
          <a:prstGeom prst="rect">
            <a:avLst/>
          </a:prstGeom>
          <a:noFill/>
          <a:ln w="9525">
            <a:noFill/>
            <a:miter lim="800000"/>
            <a:headEnd/>
            <a:tailEnd/>
          </a:ln>
        </p:spPr>
      </p:pic>
      <p:pic>
        <p:nvPicPr>
          <p:cNvPr id="21511" name="Picture 7"/>
          <p:cNvPicPr>
            <a:picLocks noChangeAspect="1" noChangeArrowheads="1"/>
          </p:cNvPicPr>
          <p:nvPr/>
        </p:nvPicPr>
        <p:blipFill>
          <a:blip r:embed="rId5" cstate="print"/>
          <a:srcRect/>
          <a:stretch>
            <a:fillRect/>
          </a:stretch>
        </p:blipFill>
        <p:spPr bwMode="auto">
          <a:xfrm>
            <a:off x="4267200" y="4876800"/>
            <a:ext cx="1905000" cy="552450"/>
          </a:xfrm>
          <a:prstGeom prst="rect">
            <a:avLst/>
          </a:prstGeom>
          <a:noFill/>
          <a:ln w="9525">
            <a:noFill/>
            <a:miter lim="800000"/>
            <a:headEnd/>
            <a:tailEnd/>
          </a:ln>
        </p:spPr>
      </p:pic>
      <p:pic>
        <p:nvPicPr>
          <p:cNvPr id="21512" name="Picture 8"/>
          <p:cNvPicPr>
            <a:picLocks noChangeAspect="1" noChangeArrowheads="1"/>
          </p:cNvPicPr>
          <p:nvPr/>
        </p:nvPicPr>
        <p:blipFill>
          <a:blip r:embed="rId6" cstate="print"/>
          <a:srcRect/>
          <a:stretch>
            <a:fillRect/>
          </a:stretch>
        </p:blipFill>
        <p:spPr bwMode="blackWhite">
          <a:xfrm>
            <a:off x="6019800" y="3124200"/>
            <a:ext cx="1771650" cy="485775"/>
          </a:xfrm>
          <a:prstGeom prst="rect">
            <a:avLst/>
          </a:prstGeom>
          <a:noFill/>
          <a:ln w="9525" algn="ctr">
            <a:noFill/>
            <a:miter lim="800000"/>
            <a:headEnd/>
            <a:tailEnd/>
          </a:ln>
        </p:spPr>
      </p:pic>
      <p:pic>
        <p:nvPicPr>
          <p:cNvPr id="21513" name="Picture 9" descr="http://tbn0.google.com/images?q=tbn:Qpk9VZ3bV0K0VM:http://portal.unesco.org/ci/fr/files/13639/10694257513greenstone200.JPG/greenstone200.JPG"/>
          <p:cNvPicPr>
            <a:picLocks noChangeAspect="1" noChangeArrowheads="1"/>
          </p:cNvPicPr>
          <p:nvPr/>
        </p:nvPicPr>
        <p:blipFill>
          <a:blip r:embed="rId7" cstate="print"/>
          <a:srcRect/>
          <a:stretch>
            <a:fillRect/>
          </a:stretch>
        </p:blipFill>
        <p:spPr bwMode="auto">
          <a:xfrm>
            <a:off x="6516688" y="3962400"/>
            <a:ext cx="990600" cy="990600"/>
          </a:xfrm>
          <a:prstGeom prst="rect">
            <a:avLst/>
          </a:prstGeom>
          <a:noFill/>
          <a:ln w="9525">
            <a:noFill/>
            <a:miter lim="800000"/>
            <a:headEnd/>
            <a:tailEnd/>
          </a:ln>
        </p:spPr>
      </p:pic>
      <p:pic>
        <p:nvPicPr>
          <p:cNvPr id="21514" name="Picture 10"/>
          <p:cNvPicPr>
            <a:picLocks noChangeAspect="1" noChangeArrowheads="1"/>
          </p:cNvPicPr>
          <p:nvPr/>
        </p:nvPicPr>
        <p:blipFill>
          <a:blip r:embed="rId8" cstate="print"/>
          <a:srcRect/>
          <a:stretch>
            <a:fillRect/>
          </a:stretch>
        </p:blipFill>
        <p:spPr bwMode="blackWhite">
          <a:xfrm>
            <a:off x="4500563" y="1700213"/>
            <a:ext cx="828675" cy="742950"/>
          </a:xfrm>
          <a:prstGeom prst="rect">
            <a:avLst/>
          </a:prstGeom>
          <a:noFill/>
          <a:ln w="9525" algn="ctr">
            <a:noFill/>
            <a:miter lim="800000"/>
            <a:headEnd/>
            <a:tailEnd/>
          </a:ln>
        </p:spPr>
      </p:pic>
      <p:pic>
        <p:nvPicPr>
          <p:cNvPr id="21515" name="Picture 11" descr="C:\Users\Knowgate-user5\Desktop\Logo-OJS.png"/>
          <p:cNvPicPr>
            <a:picLocks noChangeAspect="1" noChangeArrowheads="1"/>
          </p:cNvPicPr>
          <p:nvPr/>
        </p:nvPicPr>
        <p:blipFill>
          <a:blip r:embed="rId9" cstate="print"/>
          <a:srcRect/>
          <a:stretch>
            <a:fillRect/>
          </a:stretch>
        </p:blipFill>
        <p:spPr bwMode="auto">
          <a:xfrm>
            <a:off x="3657600" y="609600"/>
            <a:ext cx="1990725" cy="1047750"/>
          </a:xfrm>
          <a:prstGeom prst="rect">
            <a:avLst/>
          </a:prstGeom>
          <a:noFill/>
        </p:spPr>
      </p:pic>
      <p:pic>
        <p:nvPicPr>
          <p:cNvPr id="12" name="Picture Placeholder 20" descr="joomla-logo.jpg"/>
          <p:cNvPicPr>
            <a:picLocks noChangeAspect="1"/>
          </p:cNvPicPr>
          <p:nvPr/>
        </p:nvPicPr>
        <p:blipFill>
          <a:blip r:embed="rId10" cstate="print"/>
          <a:srcRect t="12500" b="12500"/>
          <a:stretch>
            <a:fillRect/>
          </a:stretch>
        </p:blipFill>
        <p:spPr bwMode="auto">
          <a:xfrm>
            <a:off x="3657600" y="3429000"/>
            <a:ext cx="1869403" cy="80488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lIns="91440" tIns="45720" rIns="91440" bIns="45720" numCol="1" anchorCtr="0" compatLnSpc="1">
            <a:prstTxWarp prst="textNoShape">
              <a:avLst/>
            </a:prstTxWarp>
            <a:normAutofit fontScale="90000"/>
          </a:bodyPr>
          <a:lstStyle/>
          <a:p>
            <a:pPr eaLnBrk="1" fontAlgn="auto" hangingPunct="1">
              <a:spcAft>
                <a:spcPts val="0"/>
              </a:spcAft>
              <a:defRPr/>
            </a:pPr>
            <a:r>
              <a:rPr lang="en-US" sz="3900" b="1" i="1" smtClean="0"/>
              <a:t>Web 2.0</a:t>
            </a:r>
            <a:r>
              <a:rPr lang="en-US" sz="3900" b="1" smtClean="0">
                <a:effectLst>
                  <a:outerShdw blurRad="38100" dist="38100" dir="2700000" algn="tl">
                    <a:srgbClr val="C0C0C0"/>
                  </a:outerShdw>
                </a:effectLst>
              </a:rPr>
              <a:t> </a:t>
            </a:r>
            <a:r>
              <a:rPr lang="en-IN" sz="3900" b="1" smtClean="0">
                <a:effectLst>
                  <a:outerShdw blurRad="38100" dist="38100" dir="2700000" algn="tl">
                    <a:srgbClr val="C0C0C0"/>
                  </a:outerShdw>
                </a:effectLst>
              </a:rPr>
              <a:t/>
            </a:r>
            <a:br>
              <a:rPr lang="en-IN" sz="3900" b="1" smtClean="0">
                <a:effectLst>
                  <a:outerShdw blurRad="38100" dist="38100" dir="2700000" algn="tl">
                    <a:srgbClr val="C0C0C0"/>
                  </a:outerShdw>
                </a:effectLst>
              </a:rPr>
            </a:br>
            <a:endParaRPr lang="en-IN" sz="3900" b="1" smtClean="0">
              <a:effectLst>
                <a:outerShdw blurRad="38100" dist="38100" dir="2700000" algn="tl">
                  <a:srgbClr val="C0C0C0"/>
                </a:outerShdw>
              </a:effectLst>
            </a:endParaRPr>
          </a:p>
        </p:txBody>
      </p:sp>
      <p:sp>
        <p:nvSpPr>
          <p:cNvPr id="22531" name="Content Placeholder 2"/>
          <p:cNvSpPr>
            <a:spLocks noGrp="1"/>
          </p:cNvSpPr>
          <p:nvPr>
            <p:ph sz="quarter" idx="1"/>
          </p:nvPr>
        </p:nvSpPr>
        <p:spPr>
          <a:xfrm>
            <a:off x="457200" y="1600200"/>
            <a:ext cx="7467600" cy="4873625"/>
          </a:xfrm>
        </p:spPr>
        <p:txBody>
          <a:bodyPr/>
          <a:lstStyle/>
          <a:p>
            <a:pPr marL="742950" lvl="1" indent="-285750" eaLnBrk="1" hangingPunct="1">
              <a:buFontTx/>
              <a:buChar char="•"/>
            </a:pPr>
            <a:r>
              <a:rPr lang="en-US" b="1" smtClean="0"/>
              <a:t>Available anywhere, anytime</a:t>
            </a:r>
          </a:p>
          <a:p>
            <a:pPr marL="742950" lvl="1" indent="-285750" eaLnBrk="1" hangingPunct="1">
              <a:buFontTx/>
              <a:buChar char="•"/>
            </a:pPr>
            <a:r>
              <a:rPr lang="en-US" b="1" smtClean="0"/>
              <a:t>Convenience is king</a:t>
            </a:r>
          </a:p>
          <a:p>
            <a:pPr marL="742950" lvl="1" indent="-285750" eaLnBrk="1" hangingPunct="1">
              <a:buFontTx/>
              <a:buChar char="•"/>
            </a:pPr>
            <a:r>
              <a:rPr lang="en-US" b="1" smtClean="0"/>
              <a:t>Second generation web services</a:t>
            </a:r>
          </a:p>
          <a:p>
            <a:pPr marL="742950" lvl="1" indent="-285750" eaLnBrk="1" hangingPunct="1">
              <a:buFontTx/>
              <a:buChar char="•"/>
            </a:pPr>
            <a:r>
              <a:rPr lang="en-US" b="1" smtClean="0"/>
              <a:t>Social networking</a:t>
            </a:r>
          </a:p>
          <a:p>
            <a:pPr marL="742950" lvl="1" indent="-285750" eaLnBrk="1" hangingPunct="1">
              <a:buFontTx/>
              <a:buChar char="•"/>
            </a:pPr>
            <a:r>
              <a:rPr lang="en-US" b="1" smtClean="0"/>
              <a:t>blogs, wikis, tagging</a:t>
            </a:r>
          </a:p>
          <a:p>
            <a:pPr marL="742950" lvl="1" indent="-285750" eaLnBrk="1" hangingPunct="1">
              <a:buFontTx/>
              <a:buChar char="•"/>
            </a:pPr>
            <a:r>
              <a:rPr lang="en-US" b="1" smtClean="0"/>
              <a:t>Emphasis on collaboration and sharing</a:t>
            </a:r>
          </a:p>
          <a:p>
            <a:pPr marL="742950" lvl="1" indent="-285750" eaLnBrk="1" hangingPunct="1">
              <a:buFontTx/>
              <a:buChar char="•"/>
            </a:pPr>
            <a:r>
              <a:rPr lang="en-US" b="1" smtClean="0"/>
              <a:t>Leverages “wisdom of the crowd”</a:t>
            </a:r>
          </a:p>
          <a:p>
            <a:pPr eaLnBrk="1" hangingPunct="1"/>
            <a:endParaRPr lang="en-IN" sz="2800" b="1" smtClean="0"/>
          </a:p>
        </p:txBody>
      </p:sp>
      <p:sp>
        <p:nvSpPr>
          <p:cNvPr id="17417" name="Rectangle 9"/>
          <p:cNvSpPr>
            <a:spLocks noChangeArrowheads="1"/>
          </p:cNvSpPr>
          <p:nvPr/>
        </p:nvSpPr>
        <p:spPr bwMode="auto">
          <a:xfrm>
            <a:off x="1143000" y="5805488"/>
            <a:ext cx="6858000" cy="366712"/>
          </a:xfrm>
          <a:prstGeom prst="rect">
            <a:avLst/>
          </a:prstGeom>
          <a:solidFill>
            <a:schemeClr val="accent1"/>
          </a:solidFill>
          <a:ln w="9525">
            <a:noFill/>
            <a:miter lim="800000"/>
            <a:headEnd/>
            <a:tailEnd/>
          </a:ln>
        </p:spPr>
        <p:txBody>
          <a:bodyPr>
            <a:spAutoFit/>
          </a:bodyPr>
          <a:lstStyle/>
          <a:p>
            <a:pPr algn="ctr">
              <a:spcBef>
                <a:spcPct val="20000"/>
              </a:spcBef>
              <a:defRPr/>
            </a:pPr>
            <a:r>
              <a:rPr lang="en-US" i="1">
                <a:solidFill>
                  <a:srgbClr val="C44444"/>
                </a:solidFill>
                <a:effectLst>
                  <a:outerShdw blurRad="38100" dist="38100" dir="2700000" algn="tl">
                    <a:srgbClr val="000000"/>
                  </a:outerShdw>
                </a:effectLst>
                <a:latin typeface="Calibri" pitchFamily="34" charset="0"/>
              </a:rPr>
              <a:t>Web 2.0:  Phrase coined by Tim O’Reilly</a:t>
            </a:r>
            <a:endParaRPr lang="en-US" sz="2000" b="1" i="1">
              <a:solidFill>
                <a:srgbClr val="C44444"/>
              </a:solidFill>
              <a:effectLst>
                <a:outerShdw blurRad="38100" dist="38100" dir="2700000" algn="tl">
                  <a:srgbClr val="000000"/>
                </a:outerShdw>
              </a:effectLst>
              <a:latin typeface="Calibri"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bwMode="auto">
          <a:xfrm>
            <a:off x="1435100" y="274638"/>
            <a:ext cx="7499350" cy="792162"/>
          </a:xfrm>
        </p:spPr>
        <p:txBody>
          <a:bodyPr wrap="square" lIns="91440" tIns="45720" rIns="91440" bIns="45720" numCol="1" anchorCtr="0" compatLnSpc="1">
            <a:prstTxWarp prst="textNoShape">
              <a:avLst/>
            </a:prstTxWarp>
          </a:bodyPr>
          <a:lstStyle/>
          <a:p>
            <a:pPr eaLnBrk="1" fontAlgn="auto" hangingPunct="1">
              <a:spcAft>
                <a:spcPts val="0"/>
              </a:spcAft>
              <a:defRPr/>
            </a:pPr>
            <a:r>
              <a:rPr lang="en-US" b="1" i="1" smtClean="0"/>
              <a:t>Library 2.0</a:t>
            </a:r>
            <a:endParaRPr lang="en-IN" b="1" i="1" smtClean="0"/>
          </a:p>
        </p:txBody>
      </p:sp>
      <p:sp>
        <p:nvSpPr>
          <p:cNvPr id="23555" name="Content Placeholder 2"/>
          <p:cNvSpPr>
            <a:spLocks noGrp="1"/>
          </p:cNvSpPr>
          <p:nvPr>
            <p:ph sz="quarter" idx="1"/>
          </p:nvPr>
        </p:nvSpPr>
        <p:spPr>
          <a:xfrm>
            <a:off x="457200" y="1600200"/>
            <a:ext cx="7467600" cy="4873625"/>
          </a:xfrm>
        </p:spPr>
        <p:txBody>
          <a:bodyPr/>
          <a:lstStyle/>
          <a:p>
            <a:pPr marL="342900" eaLnBrk="1" hangingPunct="1">
              <a:spcBef>
                <a:spcPct val="0"/>
              </a:spcBef>
            </a:pPr>
            <a:r>
              <a:rPr lang="en-US" smtClean="0"/>
              <a:t>Web 2.0 tools are used to deliver library services. </a:t>
            </a:r>
          </a:p>
          <a:p>
            <a:pPr marL="742950" lvl="1" indent="-285750" eaLnBrk="1" hangingPunct="1">
              <a:lnSpc>
                <a:spcPct val="130000"/>
              </a:lnSpc>
              <a:spcBef>
                <a:spcPct val="0"/>
              </a:spcBef>
              <a:buFontTx/>
              <a:buNone/>
            </a:pPr>
            <a:r>
              <a:rPr lang="en-US" sz="2000" smtClean="0"/>
              <a:t>				</a:t>
            </a:r>
          </a:p>
          <a:p>
            <a:pPr marL="742950" lvl="1" indent="-285750" eaLnBrk="1" hangingPunct="1">
              <a:lnSpc>
                <a:spcPct val="130000"/>
              </a:lnSpc>
              <a:spcBef>
                <a:spcPct val="0"/>
              </a:spcBef>
              <a:buFont typeface="Wingdings" pitchFamily="2" charset="2"/>
              <a:buChar char="Ø"/>
            </a:pPr>
            <a:r>
              <a:rPr lang="en-US" sz="2000" smtClean="0"/>
              <a:t>	</a:t>
            </a:r>
            <a:r>
              <a:rPr lang="en-US" smtClean="0"/>
              <a:t>Blogs and Wikis</a:t>
            </a:r>
          </a:p>
          <a:p>
            <a:pPr marL="742950" lvl="1" indent="-285750" eaLnBrk="1" hangingPunct="1">
              <a:lnSpc>
                <a:spcPct val="130000"/>
              </a:lnSpc>
              <a:spcBef>
                <a:spcPct val="0"/>
              </a:spcBef>
              <a:buFont typeface="Wingdings" pitchFamily="2" charset="2"/>
              <a:buChar char="Ø"/>
            </a:pPr>
            <a:r>
              <a:rPr lang="en-US" smtClean="0"/>
              <a:t>	RSS Feeds	</a:t>
            </a:r>
          </a:p>
          <a:p>
            <a:pPr marL="742950" lvl="1" indent="-285750" eaLnBrk="1" hangingPunct="1">
              <a:lnSpc>
                <a:spcPct val="130000"/>
              </a:lnSpc>
              <a:spcBef>
                <a:spcPct val="0"/>
              </a:spcBef>
              <a:buFont typeface="Wingdings" pitchFamily="2" charset="2"/>
              <a:buChar char="Ø"/>
            </a:pPr>
            <a:r>
              <a:rPr lang="en-US" smtClean="0"/>
              <a:t>	Social Networking</a:t>
            </a:r>
          </a:p>
          <a:p>
            <a:pPr marL="742950" lvl="1" indent="-285750" eaLnBrk="1" hangingPunct="1">
              <a:lnSpc>
                <a:spcPct val="130000"/>
              </a:lnSpc>
              <a:spcBef>
                <a:spcPct val="0"/>
              </a:spcBef>
              <a:buFont typeface="Wingdings" pitchFamily="2" charset="2"/>
              <a:buChar char="Ø"/>
            </a:pPr>
            <a:r>
              <a:rPr lang="en-US" smtClean="0"/>
              <a:t>	Social Bookmarks</a:t>
            </a:r>
          </a:p>
          <a:p>
            <a:pPr marL="742950" lvl="1" indent="-285750" eaLnBrk="1" hangingPunct="1">
              <a:lnSpc>
                <a:spcPct val="130000"/>
              </a:lnSpc>
              <a:spcBef>
                <a:spcPct val="0"/>
              </a:spcBef>
              <a:buFont typeface="Wingdings" pitchFamily="2" charset="2"/>
              <a:buChar char="Ø"/>
            </a:pPr>
            <a:r>
              <a:rPr lang="en-US" smtClean="0"/>
              <a:t>	Tagging</a:t>
            </a:r>
          </a:p>
          <a:p>
            <a:pPr marL="342900" eaLnBrk="1" hangingPunct="1"/>
            <a:endParaRPr lang="en-IN"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lIns="91440" tIns="45720" rIns="91440" bIns="45720" numCol="1" anchorCtr="0" compatLnSpc="1">
            <a:prstTxWarp prst="textNoShape">
              <a:avLst/>
            </a:prstTxWarp>
            <a:normAutofit fontScale="90000"/>
          </a:bodyPr>
          <a:lstStyle/>
          <a:p>
            <a:pPr eaLnBrk="1" fontAlgn="auto" hangingPunct="1">
              <a:spcAft>
                <a:spcPts val="0"/>
              </a:spcAft>
              <a:defRPr/>
            </a:pPr>
            <a:r>
              <a:rPr lang="en-IN" sz="3900" dirty="0" smtClean="0">
                <a:effectLst>
                  <a:outerShdw blurRad="38100" dist="38100" dir="2700000" algn="tl">
                    <a:srgbClr val="C0C0C0"/>
                  </a:outerShdw>
                </a:effectLst>
              </a:rPr>
              <a:t/>
            </a:r>
            <a:br>
              <a:rPr lang="en-IN" sz="3900" dirty="0" smtClean="0">
                <a:effectLst>
                  <a:outerShdw blurRad="38100" dist="38100" dir="2700000" algn="tl">
                    <a:srgbClr val="C0C0C0"/>
                  </a:outerShdw>
                </a:effectLst>
              </a:rPr>
            </a:br>
            <a:r>
              <a:rPr lang="en-IN" b="1" i="1" dirty="0" smtClean="0"/>
              <a:t>Open Source Software tools for Library 2.0</a:t>
            </a:r>
          </a:p>
        </p:txBody>
      </p:sp>
      <p:graphicFrame>
        <p:nvGraphicFramePr>
          <p:cNvPr id="17475" name="Group 67"/>
          <p:cNvGraphicFramePr>
            <a:graphicFrameLocks noGrp="1"/>
          </p:cNvGraphicFramePr>
          <p:nvPr/>
        </p:nvGraphicFramePr>
        <p:xfrm>
          <a:off x="3505200" y="1905000"/>
          <a:ext cx="5181600" cy="4541520"/>
        </p:xfrm>
        <a:graphic>
          <a:graphicData uri="http://schemas.openxmlformats.org/drawingml/2006/table">
            <a:tbl>
              <a:tblPr/>
              <a:tblGrid>
                <a:gridCol w="1295399"/>
                <a:gridCol w="1823484"/>
                <a:gridCol w="2062717"/>
              </a:tblGrid>
              <a:tr h="533400">
                <a:tc>
                  <a:txBody>
                    <a:bodyPr/>
                    <a:lstStyle/>
                    <a:p>
                      <a:pPr marL="8255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n-US" sz="1800" b="1" i="0" u="none" strike="noStrike" cap="none" normalizeH="0" baseline="0" dirty="0" smtClean="0">
                          <a:ln>
                            <a:noFill/>
                          </a:ln>
                          <a:solidFill>
                            <a:schemeClr val="tx1"/>
                          </a:solidFill>
                          <a:effectLst/>
                          <a:latin typeface="Gill Sans MT" pitchFamily="34" charset="0"/>
                        </a:rPr>
                        <a:t>Category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255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n-US" sz="1800" b="1" i="0" u="none" strike="noStrike" cap="none" normalizeH="0" baseline="0" dirty="0" smtClean="0">
                          <a:ln>
                            <a:noFill/>
                          </a:ln>
                          <a:solidFill>
                            <a:schemeClr val="tx1"/>
                          </a:solidFill>
                          <a:effectLst/>
                          <a:latin typeface="Gill Sans MT" pitchFamily="34" charset="0"/>
                        </a:rPr>
                        <a:t>OSS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255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n-US" sz="1800" b="1" i="0" u="none" strike="noStrike" cap="none" normalizeH="0" baseline="0" dirty="0" smtClean="0">
                          <a:ln>
                            <a:noFill/>
                          </a:ln>
                          <a:solidFill>
                            <a:schemeClr val="tx1"/>
                          </a:solidFill>
                          <a:effectLst/>
                          <a:latin typeface="Gill Sans MT" pitchFamily="34" charset="0"/>
                        </a:rPr>
                        <a:t>Free Hosting Web Sites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8255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n-US" sz="1600" b="1" i="0" u="none" strike="noStrike" cap="none" normalizeH="0" baseline="0" smtClean="0">
                          <a:ln>
                            <a:noFill/>
                          </a:ln>
                          <a:solidFill>
                            <a:schemeClr val="tx1"/>
                          </a:solidFill>
                          <a:effectLst/>
                          <a:latin typeface="Gill Sans MT" pitchFamily="34" charset="0"/>
                        </a:rPr>
                        <a:t>Blogs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255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n-US" sz="1600" b="1" i="0" u="none" strike="noStrike" cap="none" normalizeH="0" baseline="0" smtClean="0">
                          <a:ln>
                            <a:noFill/>
                          </a:ln>
                          <a:solidFill>
                            <a:schemeClr val="tx1"/>
                          </a:solidFill>
                          <a:effectLst/>
                          <a:latin typeface="Gill Sans MT" pitchFamily="34" charset="0"/>
                        </a:rPr>
                        <a:t>WordPress</a:t>
                      </a:r>
                    </a:p>
                    <a:p>
                      <a:pPr marL="8255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n-US" sz="1600" b="1" i="0" u="none" strike="noStrike" cap="none" normalizeH="0" baseline="0" smtClean="0">
                          <a:ln>
                            <a:noFill/>
                          </a:ln>
                          <a:solidFill>
                            <a:schemeClr val="tx1"/>
                          </a:solidFill>
                          <a:effectLst/>
                          <a:latin typeface="Gill Sans MT" pitchFamily="34" charset="0"/>
                        </a:rPr>
                        <a:t>Drupal</a:t>
                      </a:r>
                    </a:p>
                    <a:p>
                      <a:pPr marL="8255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n-US" sz="1600" b="1" i="0" u="none" strike="noStrike" cap="none" normalizeH="0" baseline="0" smtClean="0">
                          <a:ln>
                            <a:noFill/>
                          </a:ln>
                          <a:solidFill>
                            <a:schemeClr val="tx1"/>
                          </a:solidFill>
                          <a:effectLst/>
                          <a:latin typeface="Gill Sans MT" pitchFamily="34" charset="0"/>
                        </a:rPr>
                        <a:t>LiveJournal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255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n-US" sz="1600" b="1" i="0" u="none" strike="noStrike" cap="none" normalizeH="0" baseline="0" dirty="0" smtClean="0">
                          <a:ln>
                            <a:noFill/>
                          </a:ln>
                          <a:solidFill>
                            <a:schemeClr val="tx1"/>
                          </a:solidFill>
                          <a:effectLst/>
                          <a:latin typeface="Gill Sans MT" pitchFamily="34" charset="0"/>
                        </a:rPr>
                        <a:t>Blogger.com</a:t>
                      </a:r>
                    </a:p>
                    <a:p>
                      <a:pPr marL="8255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n-US" sz="1600" b="1" i="0" u="none" strike="noStrike" cap="none" normalizeH="0" baseline="0" dirty="0" smtClean="0">
                          <a:ln>
                            <a:noFill/>
                          </a:ln>
                          <a:solidFill>
                            <a:schemeClr val="tx1"/>
                          </a:solidFill>
                          <a:effectLst/>
                          <a:latin typeface="Gill Sans MT" pitchFamily="34" charset="0"/>
                        </a:rPr>
                        <a:t>WordPress.org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8255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n-US" sz="1600" b="1" i="0" u="none" strike="noStrike" cap="none" normalizeH="0" baseline="0" smtClean="0">
                          <a:ln>
                            <a:noFill/>
                          </a:ln>
                          <a:solidFill>
                            <a:schemeClr val="tx1"/>
                          </a:solidFill>
                          <a:effectLst/>
                          <a:latin typeface="Gill Sans MT" pitchFamily="34" charset="0"/>
                        </a:rPr>
                        <a:t>Wikis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255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n-US" sz="1600" b="1" i="0" u="none" strike="noStrike" cap="none" normalizeH="0" baseline="0" smtClean="0">
                          <a:ln>
                            <a:noFill/>
                          </a:ln>
                          <a:solidFill>
                            <a:schemeClr val="tx1"/>
                          </a:solidFill>
                          <a:effectLst/>
                          <a:latin typeface="Gill Sans MT" pitchFamily="34" charset="0"/>
                        </a:rPr>
                        <a:t>MediaWiki</a:t>
                      </a:r>
                    </a:p>
                    <a:p>
                      <a:pPr marL="8255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n-US" sz="1600" b="1" i="0" u="none" strike="noStrike" cap="none" normalizeH="0" baseline="0" smtClean="0">
                          <a:ln>
                            <a:noFill/>
                          </a:ln>
                          <a:solidFill>
                            <a:schemeClr val="tx1"/>
                          </a:solidFill>
                          <a:effectLst/>
                          <a:latin typeface="Gill Sans MT" pitchFamily="34" charset="0"/>
                        </a:rPr>
                        <a:t>TWiki; </a:t>
                      </a:r>
                    </a:p>
                    <a:p>
                      <a:pPr marL="8255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n-US" sz="1600" b="1" i="0" u="none" strike="noStrike" cap="none" normalizeH="0" baseline="0" smtClean="0">
                          <a:ln>
                            <a:noFill/>
                          </a:ln>
                          <a:solidFill>
                            <a:schemeClr val="tx1"/>
                          </a:solidFill>
                          <a:effectLst/>
                          <a:latin typeface="Gill Sans MT" pitchFamily="34" charset="0"/>
                        </a:rPr>
                        <a:t>PHPWiki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255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n-US" sz="1600" b="1" i="0" u="none" strike="noStrike" cap="none" normalizeH="0" baseline="0" dirty="0" err="1" smtClean="0">
                          <a:ln>
                            <a:noFill/>
                          </a:ln>
                          <a:solidFill>
                            <a:schemeClr val="tx1"/>
                          </a:solidFill>
                          <a:effectLst/>
                          <a:latin typeface="Gill Sans MT" pitchFamily="34" charset="0"/>
                        </a:rPr>
                        <a:t>WikiSpaces</a:t>
                      </a:r>
                      <a:endParaRPr kumimoji="0" lang="en-US" sz="1600" b="1" i="0" u="none" strike="noStrike" cap="none" normalizeH="0" baseline="0" dirty="0" smtClean="0">
                        <a:ln>
                          <a:noFill/>
                        </a:ln>
                        <a:solidFill>
                          <a:schemeClr val="tx1"/>
                        </a:solidFill>
                        <a:effectLst/>
                        <a:latin typeface="Gill Sans MT"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8255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n-US" sz="1600" b="1" i="0" u="none" strike="noStrike" cap="none" normalizeH="0" baseline="0" smtClean="0">
                          <a:ln>
                            <a:noFill/>
                          </a:ln>
                          <a:solidFill>
                            <a:schemeClr val="tx1"/>
                          </a:solidFill>
                          <a:effectLst/>
                          <a:latin typeface="Gill Sans MT" pitchFamily="34" charset="0"/>
                        </a:rPr>
                        <a:t>RSS feeds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255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n-US" sz="1600" b="1" i="0" u="none" strike="noStrike" cap="none" normalizeH="0" baseline="0" smtClean="0">
                          <a:ln>
                            <a:noFill/>
                          </a:ln>
                          <a:solidFill>
                            <a:schemeClr val="tx1"/>
                          </a:solidFill>
                          <a:effectLst/>
                          <a:latin typeface="Gill Sans MT" pitchFamily="34" charset="0"/>
                        </a:rPr>
                        <a:t>RSSOwl reader </a:t>
                      </a:r>
                    </a:p>
                    <a:p>
                      <a:pPr marL="8255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n-US" sz="1600" b="1" i="0" u="none" strike="noStrike" cap="none" normalizeH="0" baseline="0" smtClean="0">
                          <a:ln>
                            <a:noFill/>
                          </a:ln>
                          <a:solidFill>
                            <a:schemeClr val="tx1"/>
                          </a:solidFill>
                          <a:effectLst/>
                          <a:latin typeface="Gill Sans MT" pitchFamily="34" charset="0"/>
                        </a:rPr>
                        <a:t>QuickRSS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255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n-US" sz="1600" b="1" i="0" u="none" strike="noStrike" cap="none" normalizeH="0" baseline="0" dirty="0" smtClean="0">
                          <a:ln>
                            <a:noFill/>
                          </a:ln>
                          <a:solidFill>
                            <a:schemeClr val="tx1"/>
                          </a:solidFill>
                          <a:effectLst/>
                          <a:latin typeface="Gill Sans MT" pitchFamily="34" charset="0"/>
                        </a:rPr>
                        <a:t>Google Reader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8255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n-US" sz="1600" b="1" i="0" u="none" strike="noStrike" cap="none" normalizeH="0" baseline="0" smtClean="0">
                          <a:ln>
                            <a:noFill/>
                          </a:ln>
                          <a:solidFill>
                            <a:schemeClr val="tx1"/>
                          </a:solidFill>
                          <a:effectLst/>
                          <a:latin typeface="Gill Sans MT" pitchFamily="34" charset="0"/>
                        </a:rPr>
                        <a:t>Social Networking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8255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n-US" sz="1600" b="1" i="0" u="none" strike="noStrike" cap="none" normalizeH="0" baseline="0" smtClean="0">
                          <a:ln>
                            <a:noFill/>
                          </a:ln>
                          <a:solidFill>
                            <a:schemeClr val="tx1"/>
                          </a:solidFill>
                          <a:effectLst/>
                          <a:latin typeface="Gill Sans MT" pitchFamily="34" charset="0"/>
                        </a:rPr>
                        <a:t>SOPAC</a:t>
                      </a:r>
                    </a:p>
                    <a:p>
                      <a:pPr marL="8255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n-US" sz="1600" b="1" i="0" u="none" strike="noStrike" cap="none" normalizeH="0" baseline="0" smtClean="0">
                          <a:ln>
                            <a:noFill/>
                          </a:ln>
                          <a:solidFill>
                            <a:schemeClr val="tx1"/>
                          </a:solidFill>
                          <a:effectLst/>
                          <a:latin typeface="Gill Sans MT" pitchFamily="34" charset="0"/>
                        </a:rPr>
                        <a:t>PHPBB</a:t>
                      </a:r>
                    </a:p>
                    <a:p>
                      <a:pPr marL="8255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n-US" sz="1600" b="1" i="0" u="none" strike="noStrike" cap="none" normalizeH="0" baseline="0" smtClean="0">
                          <a:ln>
                            <a:noFill/>
                          </a:ln>
                          <a:solidFill>
                            <a:schemeClr val="tx1"/>
                          </a:solidFill>
                          <a:effectLst/>
                          <a:latin typeface="Gill Sans MT" pitchFamily="34" charset="0"/>
                        </a:rPr>
                        <a:t>Drupal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8255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n-US" sz="1600" b="1" i="0" u="none" strike="noStrike" cap="none" normalizeH="0" baseline="0" dirty="0" err="1" smtClean="0">
                          <a:ln>
                            <a:noFill/>
                          </a:ln>
                          <a:solidFill>
                            <a:schemeClr val="tx1"/>
                          </a:solidFill>
                          <a:effectLst/>
                          <a:latin typeface="Gill Sans MT" pitchFamily="34" charset="0"/>
                        </a:rPr>
                        <a:t>FaceBook</a:t>
                      </a:r>
                      <a:r>
                        <a:rPr kumimoji="0" lang="en-US" sz="1600" b="1" i="0" u="none" strike="noStrike" cap="none" normalizeH="0" baseline="0" dirty="0" smtClean="0">
                          <a:ln>
                            <a:noFill/>
                          </a:ln>
                          <a:solidFill>
                            <a:schemeClr val="tx1"/>
                          </a:solidFill>
                          <a:effectLst/>
                          <a:latin typeface="Gill Sans MT" pitchFamily="34" charset="0"/>
                        </a:rPr>
                        <a:t>, </a:t>
                      </a:r>
                    </a:p>
                    <a:p>
                      <a:pPr marL="8255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n-US" sz="1600" b="1" i="0" u="none" strike="noStrike" cap="none" normalizeH="0" baseline="0" dirty="0" err="1" smtClean="0">
                          <a:ln>
                            <a:noFill/>
                          </a:ln>
                          <a:solidFill>
                            <a:schemeClr val="tx1"/>
                          </a:solidFill>
                          <a:effectLst/>
                          <a:latin typeface="Gill Sans MT" pitchFamily="34" charset="0"/>
                        </a:rPr>
                        <a:t>Youtube</a:t>
                      </a:r>
                      <a:endParaRPr kumimoji="0" lang="en-US" sz="1600" b="1" i="0" u="none" strike="noStrike" cap="none" normalizeH="0" baseline="0" dirty="0" smtClean="0">
                        <a:ln>
                          <a:noFill/>
                        </a:ln>
                        <a:solidFill>
                          <a:schemeClr val="tx1"/>
                        </a:solidFill>
                        <a:effectLst/>
                        <a:latin typeface="Gill Sans MT" pitchFamily="34" charset="0"/>
                      </a:endParaRPr>
                    </a:p>
                    <a:p>
                      <a:pPr marL="8255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n-US" sz="1600" b="1" i="0" u="none" strike="noStrike" cap="none" normalizeH="0" baseline="0" dirty="0" smtClean="0">
                          <a:ln>
                            <a:noFill/>
                          </a:ln>
                          <a:solidFill>
                            <a:schemeClr val="tx1"/>
                          </a:solidFill>
                          <a:effectLst/>
                          <a:latin typeface="Gill Sans MT" pitchFamily="34" charset="0"/>
                        </a:rPr>
                        <a:t>Twitter</a:t>
                      </a:r>
                    </a:p>
                    <a:p>
                      <a:pPr marL="8255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n-US" sz="1600" b="1" i="0" u="none" strike="noStrike" cap="none" normalizeH="0" baseline="0" dirty="0" err="1" smtClean="0">
                          <a:ln>
                            <a:noFill/>
                          </a:ln>
                          <a:solidFill>
                            <a:schemeClr val="tx1"/>
                          </a:solidFill>
                          <a:effectLst/>
                          <a:latin typeface="Gill Sans MT" pitchFamily="34" charset="0"/>
                        </a:rPr>
                        <a:t>Flickr</a:t>
                      </a:r>
                      <a:endParaRPr kumimoji="0" lang="en-US" sz="1600" b="1" i="0" u="none" strike="noStrike" cap="none" normalizeH="0" baseline="0" dirty="0" smtClean="0">
                        <a:ln>
                          <a:noFill/>
                        </a:ln>
                        <a:solidFill>
                          <a:schemeClr val="tx1"/>
                        </a:solidFill>
                        <a:effectLst/>
                        <a:latin typeface="Gill Sans MT"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4605" name="Text Box 43"/>
          <p:cNvSpPr txBox="1">
            <a:spLocks noChangeArrowheads="1"/>
          </p:cNvSpPr>
          <p:nvPr/>
        </p:nvSpPr>
        <p:spPr bwMode="auto">
          <a:xfrm>
            <a:off x="228600" y="2514600"/>
            <a:ext cx="3124200" cy="2225675"/>
          </a:xfrm>
          <a:prstGeom prst="rect">
            <a:avLst/>
          </a:prstGeom>
          <a:solidFill>
            <a:schemeClr val="accent1"/>
          </a:solidFill>
          <a:ln w="9525">
            <a:noFill/>
            <a:miter lim="800000"/>
            <a:headEnd/>
            <a:tailEnd/>
          </a:ln>
        </p:spPr>
        <p:txBody>
          <a:bodyPr>
            <a:spAutoFit/>
          </a:bodyPr>
          <a:lstStyle/>
          <a:p>
            <a:pPr algn="just">
              <a:spcBef>
                <a:spcPct val="50000"/>
              </a:spcBef>
            </a:pPr>
            <a:r>
              <a:rPr lang="en-US" sz="2000">
                <a:solidFill>
                  <a:schemeClr val="bg1"/>
                </a:solidFill>
              </a:rPr>
              <a:t>If you wish to install  the software on your own server, many open source software are available for providing library 2.0 services. Here are some of the most popular OSS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p:cNvSpPr>
          <p:nvPr/>
        </p:nvSpPr>
        <p:spPr bwMode="auto">
          <a:xfrm>
            <a:off x="228600" y="274638"/>
            <a:ext cx="8705850" cy="1143000"/>
          </a:xfrm>
          <a:prstGeom prst="rect">
            <a:avLst/>
          </a:prstGeom>
        </p:spPr>
        <p:txBody>
          <a:bodyPr vert="horz" wrap="square" lIns="91440" tIns="45720" rIns="91440" bIns="45720" numCol="1" anchor="b" anchorCtr="0" compatLnSpc="1">
            <a:prstTxWarp prst="textNoShape">
              <a:avLst/>
            </a:prstTxWarp>
            <a:normAutofit fontScale="975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3600" b="1" cap="small" dirty="0" smtClean="0">
                <a:solidFill>
                  <a:schemeClr val="tx2"/>
                </a:solidFill>
                <a:latin typeface="+mj-lt"/>
                <a:ea typeface="+mj-ea"/>
                <a:cs typeface="+mj-cs"/>
              </a:rPr>
              <a:t>OJS</a:t>
            </a:r>
            <a:r>
              <a:rPr kumimoji="0" lang="en-US" sz="3600" b="1" i="0" u="none" strike="noStrike" kern="1200" cap="small" spc="0" normalizeH="0" baseline="0" noProof="0" dirty="0" smtClean="0">
                <a:ln>
                  <a:noFill/>
                </a:ln>
                <a:solidFill>
                  <a:schemeClr val="tx2"/>
                </a:solidFill>
                <a:effectLst/>
                <a:uLnTx/>
                <a:uFillTx/>
                <a:latin typeface="+mj-lt"/>
                <a:ea typeface="+mj-ea"/>
                <a:cs typeface="+mj-cs"/>
              </a:rPr>
              <a:t>: </a:t>
            </a:r>
            <a:r>
              <a:rPr kumimoji="0" lang="en-US" sz="3600" b="0" i="0" u="none" strike="noStrike" kern="1200" cap="small" spc="0" normalizeH="0" baseline="0" noProof="0" dirty="0" smtClean="0">
                <a:ln>
                  <a:noFill/>
                </a:ln>
                <a:solidFill>
                  <a:schemeClr val="tx2"/>
                </a:solidFill>
                <a:effectLst/>
                <a:uLnTx/>
                <a:uFillTx/>
                <a:latin typeface="+mj-lt"/>
                <a:ea typeface="+mj-ea"/>
                <a:cs typeface="+mj-cs"/>
              </a:rPr>
              <a:t>open </a:t>
            </a:r>
            <a:r>
              <a:rPr lang="en-US" sz="3600" cap="small" dirty="0" smtClean="0">
                <a:solidFill>
                  <a:schemeClr val="tx2"/>
                </a:solidFill>
                <a:latin typeface="+mj-lt"/>
                <a:ea typeface="+mj-ea"/>
                <a:cs typeface="+mj-cs"/>
              </a:rPr>
              <a:t>journal systems for open 			publishing</a:t>
            </a:r>
            <a:endParaRPr kumimoji="0" lang="en-US" sz="3600" b="0" i="0" u="none" strike="noStrike" kern="1200" cap="small" spc="0" normalizeH="0" baseline="0" noProof="0" dirty="0" smtClean="0">
              <a:ln>
                <a:noFill/>
              </a:ln>
              <a:solidFill>
                <a:schemeClr val="tx2"/>
              </a:solidFill>
              <a:effectLst/>
              <a:uLnTx/>
              <a:uFillTx/>
              <a:latin typeface="+mj-lt"/>
              <a:ea typeface="+mj-ea"/>
              <a:cs typeface="+mj-cs"/>
            </a:endParaRPr>
          </a:p>
        </p:txBody>
      </p:sp>
      <p:sp>
        <p:nvSpPr>
          <p:cNvPr id="7" name="TextBox 6"/>
          <p:cNvSpPr txBox="1"/>
          <p:nvPr/>
        </p:nvSpPr>
        <p:spPr>
          <a:xfrm>
            <a:off x="381000" y="1905000"/>
            <a:ext cx="8001000" cy="2092881"/>
          </a:xfrm>
          <a:prstGeom prst="rect">
            <a:avLst/>
          </a:prstGeom>
          <a:noFill/>
        </p:spPr>
        <p:txBody>
          <a:bodyPr wrap="square" rtlCol="0">
            <a:spAutoFit/>
          </a:bodyPr>
          <a:lstStyle/>
          <a:p>
            <a:pPr algn="just"/>
            <a:r>
              <a:rPr lang="en-IN" sz="2600" dirty="0" smtClean="0">
                <a:latin typeface="+mn-lt"/>
              </a:rPr>
              <a:t>Open Journal Systems (OJS) is a journal management and publishing system that has been developed by the Public Knowledge Project through its federally funded efforts to expand and improve access to research.</a:t>
            </a:r>
            <a:endParaRPr lang="en-IN" sz="2600" dirty="0">
              <a:latin typeface="+mn-l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p:cNvSpPr>
          <p:nvPr/>
        </p:nvSpPr>
        <p:spPr bwMode="auto">
          <a:xfrm>
            <a:off x="228600" y="274638"/>
            <a:ext cx="8705850" cy="868362"/>
          </a:xfrm>
          <a:prstGeom prst="rect">
            <a:avLst/>
          </a:prstGeom>
        </p:spPr>
        <p:txBody>
          <a:bodyPr vert="horz" wrap="square" lIns="91440" tIns="45720" rIns="91440" bIns="45720" numCol="1" anchor="b" anchorCtr="0" compatLnSpc="1">
            <a:prstTxWarp prst="textNoShape">
              <a:avLst/>
            </a:prstTxWarp>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3600" b="1" cap="small" dirty="0" smtClean="0">
                <a:solidFill>
                  <a:schemeClr val="tx2"/>
                </a:solidFill>
                <a:latin typeface="+mj-lt"/>
                <a:ea typeface="+mj-ea"/>
                <a:cs typeface="+mj-cs"/>
              </a:rPr>
              <a:t>OJS FEATURES</a:t>
            </a:r>
            <a:endParaRPr kumimoji="0" lang="en-US" sz="3600" b="0" i="0" u="none" strike="noStrike" kern="1200" cap="small" spc="0" normalizeH="0" baseline="0" noProof="0" dirty="0" smtClean="0">
              <a:ln>
                <a:noFill/>
              </a:ln>
              <a:solidFill>
                <a:schemeClr val="tx2"/>
              </a:solidFill>
              <a:effectLst/>
              <a:uLnTx/>
              <a:uFillTx/>
              <a:latin typeface="+mj-lt"/>
              <a:ea typeface="+mj-ea"/>
              <a:cs typeface="+mj-cs"/>
            </a:endParaRPr>
          </a:p>
        </p:txBody>
      </p:sp>
      <p:sp>
        <p:nvSpPr>
          <p:cNvPr id="5" name="TextBox 4"/>
          <p:cNvSpPr txBox="1"/>
          <p:nvPr/>
        </p:nvSpPr>
        <p:spPr>
          <a:xfrm>
            <a:off x="381000" y="1447800"/>
            <a:ext cx="8001000" cy="4154984"/>
          </a:xfrm>
          <a:prstGeom prst="rect">
            <a:avLst/>
          </a:prstGeom>
          <a:noFill/>
        </p:spPr>
        <p:txBody>
          <a:bodyPr wrap="square" rtlCol="0">
            <a:spAutoFit/>
          </a:bodyPr>
          <a:lstStyle/>
          <a:p>
            <a:pPr algn="just">
              <a:buFont typeface="Arial" pitchFamily="34" charset="0"/>
              <a:buChar char="•"/>
            </a:pPr>
            <a:r>
              <a:rPr lang="en-IN" sz="2400" dirty="0" smtClean="0">
                <a:latin typeface="+mn-lt"/>
              </a:rPr>
              <a:t> OJS is installed locally and locally controlled.</a:t>
            </a:r>
          </a:p>
          <a:p>
            <a:pPr algn="just">
              <a:buFont typeface="Arial" pitchFamily="34" charset="0"/>
              <a:buChar char="•"/>
            </a:pPr>
            <a:r>
              <a:rPr lang="en-IN" sz="2400" dirty="0" smtClean="0">
                <a:latin typeface="+mn-lt"/>
              </a:rPr>
              <a:t>Editors configure requirements, sections, review     process, etc.</a:t>
            </a:r>
          </a:p>
          <a:p>
            <a:pPr algn="just">
              <a:buFont typeface="Arial" pitchFamily="34" charset="0"/>
              <a:buChar char="•"/>
            </a:pPr>
            <a:r>
              <a:rPr lang="en-IN" sz="2400" dirty="0" smtClean="0">
                <a:latin typeface="+mn-lt"/>
              </a:rPr>
              <a:t>Online submission and management of all content.</a:t>
            </a:r>
          </a:p>
          <a:p>
            <a:pPr algn="just">
              <a:buFont typeface="Arial" pitchFamily="34" charset="0"/>
              <a:buChar char="•"/>
            </a:pPr>
            <a:r>
              <a:rPr lang="en-IN" sz="2400" dirty="0" smtClean="0">
                <a:latin typeface="+mn-lt"/>
              </a:rPr>
              <a:t>Subscription module with delayed open access options.</a:t>
            </a:r>
          </a:p>
          <a:p>
            <a:pPr algn="just">
              <a:buFont typeface="Arial" pitchFamily="34" charset="0"/>
              <a:buChar char="•"/>
            </a:pPr>
            <a:r>
              <a:rPr lang="en-IN" sz="2400" dirty="0" smtClean="0">
                <a:latin typeface="+mn-lt"/>
              </a:rPr>
              <a:t>Comprehensive indexing of content part of global system.</a:t>
            </a:r>
          </a:p>
          <a:p>
            <a:pPr algn="just">
              <a:buFont typeface="Arial" pitchFamily="34" charset="0"/>
              <a:buChar char="•"/>
            </a:pPr>
            <a:r>
              <a:rPr lang="en-IN" sz="2400" dirty="0" smtClean="0">
                <a:latin typeface="+mn-lt"/>
              </a:rPr>
              <a:t>Reading Tools for content, based on field and editors’ choice.</a:t>
            </a:r>
          </a:p>
          <a:p>
            <a:pPr algn="just">
              <a:buFont typeface="Arial" pitchFamily="34" charset="0"/>
              <a:buChar char="•"/>
            </a:pPr>
            <a:r>
              <a:rPr lang="en-IN" sz="2400" dirty="0" smtClean="0">
                <a:latin typeface="+mn-lt"/>
              </a:rPr>
              <a:t>Email notification and commenting ability for readers.</a:t>
            </a:r>
          </a:p>
          <a:p>
            <a:pPr algn="just">
              <a:buFont typeface="Arial" pitchFamily="34" charset="0"/>
              <a:buChar char="•"/>
            </a:pPr>
            <a:r>
              <a:rPr lang="en-IN" sz="2400" dirty="0" smtClean="0">
                <a:latin typeface="+mn-lt"/>
              </a:rPr>
              <a:t>Complete context-sensitive online Help support.</a:t>
            </a:r>
            <a:endParaRPr lang="en-IN" sz="2400" dirty="0">
              <a:latin typeface="+mn-l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p:cNvSpPr>
          <p:nvPr>
            <p:ph type="title"/>
          </p:nvPr>
        </p:nvSpPr>
        <p:spPr bwMode="auto">
          <a:xfrm>
            <a:off x="914400" y="274638"/>
            <a:ext cx="8020050" cy="1143000"/>
          </a:xfrm>
        </p:spPr>
        <p:txBody>
          <a:bodyPr wrap="square" lIns="91440" tIns="45720" rIns="91440" bIns="45720" numCol="1" anchorCtr="0" compatLnSpc="1">
            <a:prstTxWarp prst="textNoShape">
              <a:avLst/>
            </a:prstTxWarp>
            <a:normAutofit fontScale="90000"/>
          </a:bodyPr>
          <a:lstStyle/>
          <a:p>
            <a:pPr eaLnBrk="1" fontAlgn="auto" hangingPunct="1">
              <a:spcAft>
                <a:spcPts val="0"/>
              </a:spcAft>
              <a:defRPr/>
            </a:pPr>
            <a:r>
              <a:rPr lang="en-US" sz="3600" b="1" dirty="0" err="1" smtClean="0"/>
              <a:t>Drupal</a:t>
            </a:r>
            <a:r>
              <a:rPr lang="en-US" sz="3600" b="1" dirty="0" smtClean="0"/>
              <a:t>: </a:t>
            </a:r>
            <a:r>
              <a:rPr lang="en-US" sz="3600" dirty="0" smtClean="0"/>
              <a:t>An open source software for content management</a:t>
            </a:r>
          </a:p>
        </p:txBody>
      </p:sp>
      <p:sp>
        <p:nvSpPr>
          <p:cNvPr id="25603" name="Rectangle 3"/>
          <p:cNvSpPr>
            <a:spLocks noGrp="1"/>
          </p:cNvSpPr>
          <p:nvPr>
            <p:ph sz="quarter" idx="1"/>
          </p:nvPr>
        </p:nvSpPr>
        <p:spPr>
          <a:xfrm>
            <a:off x="1295400" y="2057400"/>
            <a:ext cx="7499350" cy="4343400"/>
          </a:xfrm>
        </p:spPr>
        <p:txBody>
          <a:bodyPr/>
          <a:lstStyle/>
          <a:p>
            <a:pPr marL="282575" eaLnBrk="1" hangingPunct="1"/>
            <a:r>
              <a:rPr lang="en-US" sz="2800" b="1" dirty="0" smtClean="0"/>
              <a:t>Content Management:</a:t>
            </a:r>
          </a:p>
          <a:p>
            <a:pPr marL="742950" lvl="1" indent="-346075" eaLnBrk="1" hangingPunct="1">
              <a:buFontTx/>
              <a:buChar char="•"/>
            </a:pPr>
            <a:r>
              <a:rPr lang="en-US" b="1" dirty="0" smtClean="0"/>
              <a:t>It helps manage complexity.</a:t>
            </a:r>
          </a:p>
          <a:p>
            <a:pPr marL="742950" lvl="1" indent="-346075" eaLnBrk="1" hangingPunct="1">
              <a:buFontTx/>
              <a:buChar char="•"/>
            </a:pPr>
            <a:r>
              <a:rPr lang="en-US" b="1" dirty="0" smtClean="0"/>
              <a:t>It provides a user interface (UI) for adding, editing and publishing content.</a:t>
            </a:r>
          </a:p>
          <a:p>
            <a:pPr marL="742950" lvl="1" indent="-346075" eaLnBrk="1" hangingPunct="1">
              <a:buFontTx/>
              <a:buChar char="•"/>
            </a:pPr>
            <a:r>
              <a:rPr lang="en-US" b="1" dirty="0" smtClean="0"/>
              <a:t>It provides a means for collaboration among many to perform the above tasks.</a:t>
            </a: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1143000"/>
          </a:xfrm>
        </p:spPr>
        <p:txBody>
          <a:bodyPr wrap="square" lIns="91440" tIns="45720" rIns="91440" bIns="45720" numCol="1" anchorCtr="0" compatLnSpc="1">
            <a:prstTxWarp prst="textNoShape">
              <a:avLst/>
            </a:prstTxWarp>
            <a:normAutofit fontScale="90000"/>
          </a:bodyPr>
          <a:lstStyle/>
          <a:p>
            <a:pPr eaLnBrk="1" fontAlgn="auto" hangingPunct="1">
              <a:spcAft>
                <a:spcPts val="0"/>
              </a:spcAft>
              <a:defRPr/>
            </a:pPr>
            <a:r>
              <a:rPr lang="en-IN" sz="3900" b="1" i="1" dirty="0" smtClean="0"/>
              <a:t>What is Open Source Software?</a:t>
            </a:r>
          </a:p>
        </p:txBody>
      </p:sp>
      <p:pic>
        <p:nvPicPr>
          <p:cNvPr id="11267" name="Picture 4"/>
          <p:cNvPicPr>
            <a:picLocks noChangeAspect="1" noChangeArrowheads="1"/>
          </p:cNvPicPr>
          <p:nvPr/>
        </p:nvPicPr>
        <p:blipFill>
          <a:blip r:embed="rId3" cstate="print"/>
          <a:srcRect/>
          <a:stretch>
            <a:fillRect/>
          </a:stretch>
        </p:blipFill>
        <p:spPr bwMode="auto">
          <a:xfrm>
            <a:off x="2514600" y="3695700"/>
            <a:ext cx="5019675" cy="2857500"/>
          </a:xfrm>
          <a:prstGeom prst="rect">
            <a:avLst/>
          </a:prstGeom>
          <a:noFill/>
          <a:ln w="9525">
            <a:noFill/>
            <a:miter lim="800000"/>
            <a:headEnd/>
            <a:tailEnd/>
          </a:ln>
        </p:spPr>
      </p:pic>
      <p:sp>
        <p:nvSpPr>
          <p:cNvPr id="11268" name="Text Box 6"/>
          <p:cNvSpPr txBox="1">
            <a:spLocks noChangeArrowheads="1"/>
          </p:cNvSpPr>
          <p:nvPr/>
        </p:nvSpPr>
        <p:spPr bwMode="auto">
          <a:xfrm>
            <a:off x="990600" y="1219200"/>
            <a:ext cx="7620000" cy="2124075"/>
          </a:xfrm>
          <a:prstGeom prst="rect">
            <a:avLst/>
          </a:prstGeom>
          <a:solidFill>
            <a:schemeClr val="accent1"/>
          </a:solidFill>
          <a:ln w="9525">
            <a:noFill/>
            <a:miter lim="800000"/>
            <a:headEnd/>
            <a:tailEnd/>
          </a:ln>
        </p:spPr>
        <p:txBody>
          <a:bodyPr>
            <a:spAutoFit/>
          </a:bodyPr>
          <a:lstStyle/>
          <a:p>
            <a:pPr marL="228600" indent="-228600" algn="just">
              <a:spcBef>
                <a:spcPct val="50000"/>
              </a:spcBef>
              <a:buFontTx/>
              <a:buChar char="•"/>
            </a:pPr>
            <a:r>
              <a:rPr lang="en-IN" sz="2400">
                <a:solidFill>
                  <a:schemeClr val="bg1"/>
                </a:solidFill>
                <a:ea typeface="Arial Unicode MS" pitchFamily="34" charset="-128"/>
                <a:cs typeface="Arial Unicode MS" pitchFamily="34" charset="-128"/>
              </a:rPr>
              <a:t>Open Source Software is software for which the underlying programming code is available to the users.</a:t>
            </a:r>
          </a:p>
          <a:p>
            <a:pPr marL="228600" indent="-228600" algn="just">
              <a:spcBef>
                <a:spcPct val="50000"/>
              </a:spcBef>
              <a:buFontTx/>
              <a:buChar char="•"/>
            </a:pPr>
            <a:r>
              <a:rPr lang="en-IN" sz="2400">
                <a:solidFill>
                  <a:schemeClr val="bg1"/>
                </a:solidFill>
                <a:ea typeface="Arial Unicode MS" pitchFamily="34" charset="-128"/>
                <a:cs typeface="Arial Unicode MS" pitchFamily="34" charset="-128"/>
              </a:rPr>
              <a:t>They may read it, make changes,  and build new versions of the software incorporating their changes</a:t>
            </a:r>
            <a:endParaRPr lang="en-US" sz="2400">
              <a:solidFill>
                <a:schemeClr val="bg1"/>
              </a:solidFill>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bwMode="auto"/>
        <p:txBody>
          <a:bodyPr wrap="square" lIns="91440" tIns="45720" rIns="91440" bIns="45720" numCol="1" anchorCtr="0" compatLnSpc="1">
            <a:prstTxWarp prst="textNoShape">
              <a:avLst/>
            </a:prstTxWarp>
          </a:bodyPr>
          <a:lstStyle/>
          <a:p>
            <a:pPr eaLnBrk="1" fontAlgn="auto" hangingPunct="1">
              <a:spcAft>
                <a:spcPts val="0"/>
              </a:spcAft>
              <a:defRPr/>
            </a:pPr>
            <a:r>
              <a:rPr lang="en-US" sz="3600" smtClean="0"/>
              <a:t>What can Drupal be?</a:t>
            </a:r>
            <a:endParaRPr lang="en-IN" sz="3600" smtClean="0"/>
          </a:p>
        </p:txBody>
      </p:sp>
      <p:sp>
        <p:nvSpPr>
          <p:cNvPr id="26627" name="Content Placeholder 2"/>
          <p:cNvSpPr>
            <a:spLocks noGrp="1"/>
          </p:cNvSpPr>
          <p:nvPr>
            <p:ph sz="quarter" idx="1"/>
          </p:nvPr>
        </p:nvSpPr>
        <p:spPr>
          <a:xfrm>
            <a:off x="1435100" y="1447800"/>
            <a:ext cx="7499350" cy="4267200"/>
          </a:xfrm>
        </p:spPr>
        <p:txBody>
          <a:bodyPr/>
          <a:lstStyle/>
          <a:p>
            <a:pPr eaLnBrk="1" hangingPunct="1">
              <a:lnSpc>
                <a:spcPct val="80000"/>
              </a:lnSpc>
            </a:pPr>
            <a:r>
              <a:rPr lang="en-US" sz="2200" b="1" smtClean="0"/>
              <a:t>Blog</a:t>
            </a:r>
          </a:p>
          <a:p>
            <a:pPr eaLnBrk="1" hangingPunct="1">
              <a:lnSpc>
                <a:spcPct val="80000"/>
              </a:lnSpc>
            </a:pPr>
            <a:r>
              <a:rPr lang="en-US" sz="2200" b="1" smtClean="0"/>
              <a:t>Forum</a:t>
            </a:r>
          </a:p>
          <a:p>
            <a:pPr eaLnBrk="1" hangingPunct="1">
              <a:lnSpc>
                <a:spcPct val="80000"/>
              </a:lnSpc>
            </a:pPr>
            <a:r>
              <a:rPr lang="en-US" sz="2200" b="1" smtClean="0"/>
              <a:t>Online newspaper, Portal / Directory</a:t>
            </a:r>
          </a:p>
          <a:p>
            <a:pPr eaLnBrk="1" hangingPunct="1">
              <a:lnSpc>
                <a:spcPct val="80000"/>
              </a:lnSpc>
            </a:pPr>
            <a:r>
              <a:rPr lang="en-US" sz="2200" b="1" smtClean="0"/>
              <a:t>Social community site, job post board</a:t>
            </a:r>
          </a:p>
          <a:p>
            <a:pPr eaLnBrk="1" hangingPunct="1">
              <a:lnSpc>
                <a:spcPct val="80000"/>
              </a:lnSpc>
            </a:pPr>
            <a:r>
              <a:rPr lang="en-US" sz="2200" b="1" smtClean="0"/>
              <a:t>Video site like youtube</a:t>
            </a:r>
          </a:p>
          <a:p>
            <a:pPr eaLnBrk="1" hangingPunct="1">
              <a:lnSpc>
                <a:spcPct val="80000"/>
              </a:lnSpc>
            </a:pPr>
            <a:r>
              <a:rPr lang="en-US" sz="2200" b="1" smtClean="0"/>
              <a:t>Project management site</a:t>
            </a:r>
          </a:p>
          <a:p>
            <a:pPr eaLnBrk="1" hangingPunct="1">
              <a:lnSpc>
                <a:spcPct val="80000"/>
              </a:lnSpc>
            </a:pPr>
            <a:r>
              <a:rPr lang="en-US" sz="2200" b="1" smtClean="0"/>
              <a:t>Customer Relationship Management(CRM,) ERP, SCM, Wiki</a:t>
            </a:r>
          </a:p>
          <a:p>
            <a:pPr eaLnBrk="1" hangingPunct="1">
              <a:lnSpc>
                <a:spcPct val="80000"/>
              </a:lnSpc>
            </a:pPr>
            <a:r>
              <a:rPr lang="en-US" sz="2200" b="1" smtClean="0"/>
              <a:t>Shopping cart system</a:t>
            </a:r>
          </a:p>
          <a:p>
            <a:pPr eaLnBrk="1" hangingPunct="1">
              <a:lnSpc>
                <a:spcPct val="80000"/>
              </a:lnSpc>
            </a:pPr>
            <a:r>
              <a:rPr lang="en-US" sz="2200" b="1" smtClean="0"/>
              <a:t>E-learning, training site</a:t>
            </a:r>
          </a:p>
          <a:p>
            <a:pPr eaLnBrk="1" hangingPunct="1">
              <a:lnSpc>
                <a:spcPct val="80000"/>
              </a:lnSpc>
            </a:pPr>
            <a:r>
              <a:rPr lang="en-US" sz="2200" b="1" smtClean="0"/>
              <a:t>Dating site</a:t>
            </a:r>
          </a:p>
          <a:p>
            <a:pPr eaLnBrk="1" hangingPunct="1">
              <a:lnSpc>
                <a:spcPct val="80000"/>
              </a:lnSpc>
            </a:pPr>
            <a:r>
              <a:rPr lang="en-US" sz="2200" b="1" smtClean="0"/>
              <a:t>Anything you can think of</a:t>
            </a:r>
            <a:endParaRPr lang="en-IN" sz="2200" b="1" smtClean="0"/>
          </a:p>
        </p:txBody>
      </p:sp>
      <p:sp>
        <p:nvSpPr>
          <p:cNvPr id="26628" name="Text Box 5"/>
          <p:cNvSpPr txBox="1">
            <a:spLocks noChangeArrowheads="1"/>
          </p:cNvSpPr>
          <p:nvPr/>
        </p:nvSpPr>
        <p:spPr bwMode="auto">
          <a:xfrm>
            <a:off x="1143000" y="5791200"/>
            <a:ext cx="6934200" cy="369888"/>
          </a:xfrm>
          <a:prstGeom prst="rect">
            <a:avLst/>
          </a:prstGeom>
          <a:solidFill>
            <a:schemeClr val="accent1"/>
          </a:solidFill>
          <a:ln w="9525">
            <a:noFill/>
            <a:miter lim="800000"/>
            <a:headEnd/>
            <a:tailEnd/>
          </a:ln>
        </p:spPr>
        <p:txBody>
          <a:bodyPr>
            <a:spAutoFit/>
          </a:bodyPr>
          <a:lstStyle/>
          <a:p>
            <a:pPr>
              <a:spcBef>
                <a:spcPct val="50000"/>
              </a:spcBef>
            </a:pPr>
            <a:r>
              <a:rPr lang="en-US">
                <a:solidFill>
                  <a:schemeClr val="bg1"/>
                </a:solidFill>
              </a:rPr>
              <a:t>Drupal can be downloaded from http://drupal.org/download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lIns="91440" tIns="45720" rIns="91440" bIns="45720" numCol="1" anchorCtr="0" compatLnSpc="1">
            <a:prstTxWarp prst="textNoShape">
              <a:avLst/>
            </a:prstTxWarp>
            <a:normAutofit fontScale="90000"/>
          </a:bodyPr>
          <a:lstStyle/>
          <a:p>
            <a:pPr eaLnBrk="1" fontAlgn="auto" hangingPunct="1">
              <a:spcAft>
                <a:spcPts val="0"/>
              </a:spcAft>
              <a:defRPr/>
            </a:pPr>
            <a:r>
              <a:rPr lang="en-US" sz="3600" b="1" dirty="0" err="1" smtClean="0"/>
              <a:t>WordPress</a:t>
            </a:r>
            <a:r>
              <a:rPr lang="en-US" sz="3600" b="1" dirty="0" smtClean="0"/>
              <a:t>: </a:t>
            </a:r>
            <a:r>
              <a:rPr lang="en-US" sz="3600" dirty="0" smtClean="0"/>
              <a:t>An Open Source Software for Blogs</a:t>
            </a:r>
            <a:endParaRPr lang="en-IN" sz="3600" dirty="0" smtClean="0"/>
          </a:p>
        </p:txBody>
      </p:sp>
      <p:sp>
        <p:nvSpPr>
          <p:cNvPr id="27651" name="Content Placeholder 2"/>
          <p:cNvSpPr>
            <a:spLocks noGrp="1"/>
          </p:cNvSpPr>
          <p:nvPr>
            <p:ph sz="quarter" idx="1"/>
          </p:nvPr>
        </p:nvSpPr>
        <p:spPr>
          <a:xfrm>
            <a:off x="1066800" y="1676400"/>
            <a:ext cx="7867650" cy="3733800"/>
          </a:xfrm>
        </p:spPr>
        <p:txBody>
          <a:bodyPr/>
          <a:lstStyle/>
          <a:p>
            <a:pPr eaLnBrk="1" hangingPunct="1"/>
            <a:r>
              <a:rPr lang="en-US" smtClean="0"/>
              <a:t>What is Wordpress?</a:t>
            </a:r>
          </a:p>
          <a:p>
            <a:pPr marL="742950" lvl="1" indent="-285750" eaLnBrk="1" hangingPunct="1"/>
            <a:r>
              <a:rPr lang="en-US" smtClean="0"/>
              <a:t>Website creation</a:t>
            </a:r>
          </a:p>
          <a:p>
            <a:pPr marL="742950" lvl="1" indent="-285750" eaLnBrk="1" hangingPunct="1"/>
            <a:r>
              <a:rPr lang="en-US" smtClean="0"/>
              <a:t>Blog Software</a:t>
            </a:r>
          </a:p>
          <a:p>
            <a:pPr eaLnBrk="1" hangingPunct="1"/>
            <a:r>
              <a:rPr lang="en-US" smtClean="0"/>
              <a:t>Where are Wordpress sites hosted?</a:t>
            </a:r>
          </a:p>
          <a:p>
            <a:pPr marL="742950" lvl="1" indent="-285750" eaLnBrk="1" hangingPunct="1"/>
            <a:r>
              <a:rPr lang="en-US" smtClean="0"/>
              <a:t>On Wordpress.com (free)</a:t>
            </a:r>
          </a:p>
          <a:p>
            <a:pPr marL="742950" lvl="1" indent="-285750" eaLnBrk="1" hangingPunct="1"/>
            <a:r>
              <a:rPr lang="en-US" smtClean="0"/>
              <a:t>On your personal webserver</a:t>
            </a:r>
          </a:p>
          <a:p>
            <a:pPr marL="742950" lvl="1" indent="-285750" eaLnBrk="1" hangingPunct="1"/>
            <a:r>
              <a:rPr lang="en-US" smtClean="0"/>
              <a:t>On a paid webserver service</a:t>
            </a:r>
          </a:p>
          <a:p>
            <a:pPr eaLnBrk="1" hangingPunct="1"/>
            <a:endParaRPr lang="en-IN" smtClean="0"/>
          </a:p>
        </p:txBody>
      </p:sp>
      <p:sp>
        <p:nvSpPr>
          <p:cNvPr id="27652" name="Text Box 5"/>
          <p:cNvSpPr txBox="1">
            <a:spLocks noChangeArrowheads="1"/>
          </p:cNvSpPr>
          <p:nvPr/>
        </p:nvSpPr>
        <p:spPr bwMode="auto">
          <a:xfrm>
            <a:off x="838200" y="5683250"/>
            <a:ext cx="7086600" cy="641350"/>
          </a:xfrm>
          <a:prstGeom prst="rect">
            <a:avLst/>
          </a:prstGeom>
          <a:solidFill>
            <a:schemeClr val="accent1"/>
          </a:solidFill>
          <a:ln w="9525">
            <a:noFill/>
            <a:miter lim="800000"/>
            <a:headEnd/>
            <a:tailEnd/>
          </a:ln>
        </p:spPr>
        <p:txBody>
          <a:bodyPr>
            <a:spAutoFit/>
          </a:bodyPr>
          <a:lstStyle/>
          <a:p>
            <a:pPr>
              <a:spcBef>
                <a:spcPct val="50000"/>
              </a:spcBef>
            </a:pPr>
            <a:r>
              <a:rPr lang="en-US">
                <a:solidFill>
                  <a:schemeClr val="bg1"/>
                </a:solidFill>
              </a:rPr>
              <a:t>WordPress Software can be downloaded From: http://wordpress.org/download/</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467600" cy="960438"/>
          </a:xfrm>
        </p:spPr>
        <p:txBody>
          <a:bodyPr wrap="square" lIns="91440" tIns="45720" rIns="91440" bIns="45720" numCol="1" anchorCtr="0" compatLnSpc="1">
            <a:prstTxWarp prst="textNoShape">
              <a:avLst/>
            </a:prstTxWarp>
          </a:bodyPr>
          <a:lstStyle/>
          <a:p>
            <a:pPr eaLnBrk="1" fontAlgn="auto" hangingPunct="1">
              <a:spcAft>
                <a:spcPts val="0"/>
              </a:spcAft>
              <a:defRPr/>
            </a:pPr>
            <a:r>
              <a:rPr lang="en-US" sz="3900" b="1" dirty="0" smtClean="0">
                <a:effectLst>
                  <a:outerShdw blurRad="38100" dist="38100" dir="2700000" algn="tl">
                    <a:srgbClr val="C0C0C0"/>
                  </a:outerShdw>
                </a:effectLst>
              </a:rPr>
              <a:t>Features of </a:t>
            </a:r>
            <a:r>
              <a:rPr lang="en-US" sz="3900" b="1" dirty="0" err="1" smtClean="0">
                <a:effectLst>
                  <a:outerShdw blurRad="38100" dist="38100" dir="2700000" algn="tl">
                    <a:srgbClr val="C0C0C0"/>
                  </a:outerShdw>
                </a:effectLst>
              </a:rPr>
              <a:t>WordPress</a:t>
            </a:r>
            <a:endParaRPr lang="en-IN" sz="3900" dirty="0" smtClean="0">
              <a:effectLst>
                <a:outerShdw blurRad="38100" dist="38100" dir="2700000" algn="tl">
                  <a:srgbClr val="C0C0C0"/>
                </a:outerShdw>
              </a:effectLst>
            </a:endParaRPr>
          </a:p>
        </p:txBody>
      </p:sp>
      <p:sp>
        <p:nvSpPr>
          <p:cNvPr id="28675" name="Content Placeholder 2"/>
          <p:cNvSpPr>
            <a:spLocks noGrp="1"/>
          </p:cNvSpPr>
          <p:nvPr>
            <p:ph sz="quarter" idx="1"/>
          </p:nvPr>
        </p:nvSpPr>
        <p:spPr>
          <a:xfrm>
            <a:off x="1219200" y="1219200"/>
            <a:ext cx="7499350" cy="5486400"/>
          </a:xfrm>
        </p:spPr>
        <p:txBody>
          <a:bodyPr/>
          <a:lstStyle/>
          <a:p>
            <a:pPr algn="just" eaLnBrk="1" hangingPunct="1"/>
            <a:r>
              <a:rPr lang="en-US" smtClean="0"/>
              <a:t>WordPress started as just a blogging system, but has evolved to be used as full content management system and so much more through the thousands of plugins, widgets, and themes </a:t>
            </a:r>
          </a:p>
          <a:p>
            <a:pPr marL="1371600" lvl="2" indent="-457200" eaLnBrk="1" hangingPunct="1">
              <a:buFont typeface="Wingdings" pitchFamily="2" charset="2"/>
              <a:buChar char="Ø"/>
            </a:pPr>
            <a:r>
              <a:rPr lang="en-US" sz="1800" b="1" smtClean="0"/>
              <a:t>Full standards compliance</a:t>
            </a:r>
            <a:r>
              <a:rPr lang="en-US" sz="1800" smtClean="0"/>
              <a:t>  w3c</a:t>
            </a:r>
          </a:p>
          <a:p>
            <a:pPr marL="1371600" lvl="2" indent="-457200" eaLnBrk="1" hangingPunct="1">
              <a:buFont typeface="Wingdings" pitchFamily="2" charset="2"/>
              <a:buChar char="Ø"/>
            </a:pPr>
            <a:r>
              <a:rPr lang="en-US" sz="1800" b="1" smtClean="0"/>
              <a:t>No rebuilding</a:t>
            </a:r>
            <a:r>
              <a:rPr lang="en-US" sz="1800" smtClean="0"/>
              <a:t> </a:t>
            </a:r>
          </a:p>
          <a:p>
            <a:pPr marL="1371600" lvl="2" indent="-457200" eaLnBrk="1" hangingPunct="1">
              <a:buFont typeface="Wingdings" pitchFamily="2" charset="2"/>
              <a:buChar char="Ø"/>
            </a:pPr>
            <a:r>
              <a:rPr lang="en-US" sz="1800" b="1" smtClean="0"/>
              <a:t>Pages</a:t>
            </a:r>
            <a:r>
              <a:rPr lang="en-US" sz="1800" smtClean="0"/>
              <a:t> to manage non-blog content easily </a:t>
            </a:r>
          </a:p>
          <a:p>
            <a:pPr marL="1371600" lvl="2" indent="-457200" eaLnBrk="1" hangingPunct="1">
              <a:buFont typeface="Wingdings" pitchFamily="2" charset="2"/>
              <a:buChar char="Ø"/>
            </a:pPr>
            <a:r>
              <a:rPr lang="en-US" sz="1800" b="1" smtClean="0"/>
              <a:t>Links</a:t>
            </a:r>
            <a:r>
              <a:rPr lang="en-US" sz="1800" smtClean="0"/>
              <a:t> to create, maintain, and update any number of blogrolls</a:t>
            </a:r>
          </a:p>
          <a:p>
            <a:pPr marL="1371600" lvl="2" indent="-457200" eaLnBrk="1" hangingPunct="1">
              <a:buFont typeface="Wingdings" pitchFamily="2" charset="2"/>
              <a:buChar char="Ø"/>
            </a:pPr>
            <a:r>
              <a:rPr lang="en-US" sz="1800" b="1" smtClean="0"/>
              <a:t>Themes</a:t>
            </a:r>
            <a:r>
              <a:rPr lang="en-US" sz="1800" smtClean="0"/>
              <a:t> For powerful designs</a:t>
            </a:r>
          </a:p>
          <a:p>
            <a:pPr marL="1371600" lvl="2" indent="-457200" eaLnBrk="1" hangingPunct="1">
              <a:buFont typeface="Wingdings" pitchFamily="2" charset="2"/>
              <a:buChar char="Ø"/>
            </a:pPr>
            <a:r>
              <a:rPr lang="en-US" sz="1800" b="1" smtClean="0"/>
              <a:t>Comments</a:t>
            </a:r>
            <a:r>
              <a:rPr lang="en-US" sz="1800" smtClean="0"/>
              <a:t>  </a:t>
            </a:r>
          </a:p>
          <a:p>
            <a:pPr marL="1371600" lvl="2" indent="-457200" eaLnBrk="1" hangingPunct="1">
              <a:buFont typeface="Wingdings" pitchFamily="2" charset="2"/>
              <a:buChar char="Ø"/>
            </a:pPr>
            <a:r>
              <a:rPr lang="en-US" sz="1800" b="1" smtClean="0"/>
              <a:t>Spam protection</a:t>
            </a:r>
            <a:r>
              <a:rPr lang="en-US" sz="1800" smtClean="0"/>
              <a:t> etc.</a:t>
            </a:r>
            <a:endParaRPr lang="en-IN" sz="180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lIns="91440" tIns="45720" rIns="91440" bIns="45720" numCol="1" anchorCtr="0" compatLnSpc="1">
            <a:prstTxWarp prst="textNoShape">
              <a:avLst/>
            </a:prstTxWarp>
          </a:bodyPr>
          <a:lstStyle/>
          <a:p>
            <a:pPr eaLnBrk="1" fontAlgn="auto" hangingPunct="1">
              <a:spcAft>
                <a:spcPts val="0"/>
              </a:spcAft>
              <a:defRPr/>
            </a:pPr>
            <a:r>
              <a:rPr lang="en-US" b="1" smtClean="0">
                <a:effectLst>
                  <a:outerShdw blurRad="38100" dist="38100" dir="2700000" algn="tl">
                    <a:srgbClr val="C0C0C0"/>
                  </a:outerShdw>
                </a:effectLst>
              </a:rPr>
              <a:t>MediaWiki</a:t>
            </a:r>
            <a:r>
              <a:rPr lang="en-US" smtClean="0"/>
              <a:t> : An open Source Software for Wiki</a:t>
            </a:r>
            <a:endParaRPr lang="en-IN" smtClean="0"/>
          </a:p>
        </p:txBody>
      </p:sp>
      <p:sp>
        <p:nvSpPr>
          <p:cNvPr id="29699" name="Rectangle 6"/>
          <p:cNvSpPr>
            <a:spLocks noChangeArrowheads="1"/>
          </p:cNvSpPr>
          <p:nvPr/>
        </p:nvSpPr>
        <p:spPr bwMode="auto">
          <a:xfrm>
            <a:off x="1524000" y="1530350"/>
            <a:ext cx="7010400" cy="4094163"/>
          </a:xfrm>
          <a:prstGeom prst="rect">
            <a:avLst/>
          </a:prstGeom>
          <a:noFill/>
          <a:ln w="9525">
            <a:noFill/>
            <a:miter lim="800000"/>
            <a:headEnd/>
            <a:tailEnd/>
          </a:ln>
        </p:spPr>
        <p:txBody>
          <a:bodyPr anchor="ctr">
            <a:spAutoFit/>
          </a:bodyPr>
          <a:lstStyle/>
          <a:p>
            <a:pPr marL="288925" indent="-288925">
              <a:buFontTx/>
              <a:buChar char="•"/>
            </a:pPr>
            <a:endParaRPr lang="en-US" b="1"/>
          </a:p>
          <a:p>
            <a:pPr marL="288925" indent="-288925" algn="just">
              <a:buFontTx/>
              <a:buChar char="•"/>
            </a:pPr>
            <a:r>
              <a:rPr lang="en-US" sz="2200" b="1">
                <a:latin typeface="Gill Sans MT" pitchFamily="34" charset="0"/>
              </a:rPr>
              <a:t>MediaWiki is a free  open source wiki package (software) written in PHP, originally for use on Wikipedia. It is now used by several other projects of the non-profit Wikimedia Foundation and by many other wikis</a:t>
            </a:r>
          </a:p>
          <a:p>
            <a:pPr marL="288925" indent="-288925" algn="just">
              <a:buFontTx/>
              <a:buChar char="•"/>
            </a:pPr>
            <a:r>
              <a:rPr lang="en-US" sz="2200" b="1">
                <a:latin typeface="Gill Sans MT" pitchFamily="34" charset="0"/>
              </a:rPr>
              <a:t>It's designed to be run on a large server farm for a website that gets millions of hits per day </a:t>
            </a:r>
          </a:p>
          <a:p>
            <a:pPr marL="288925" indent="-288925" algn="just">
              <a:buFontTx/>
              <a:buChar char="•"/>
            </a:pPr>
            <a:r>
              <a:rPr lang="en-US" sz="2200" b="1">
                <a:latin typeface="Gill Sans MT" pitchFamily="34" charset="0"/>
              </a:rPr>
              <a:t>MediaWiki is an extremely powerful, scalable software and a feature-rich wiki implementation, that uses PHP to process and display data stored in a database, such as MySQL. </a:t>
            </a:r>
            <a:endParaRPr lang="en-US" b="1"/>
          </a:p>
        </p:txBody>
      </p:sp>
      <p:sp>
        <p:nvSpPr>
          <p:cNvPr id="29700" name="Text Box 7"/>
          <p:cNvSpPr txBox="1">
            <a:spLocks noChangeArrowheads="1"/>
          </p:cNvSpPr>
          <p:nvPr/>
        </p:nvSpPr>
        <p:spPr bwMode="auto">
          <a:xfrm>
            <a:off x="457200" y="5791200"/>
            <a:ext cx="7543800" cy="366713"/>
          </a:xfrm>
          <a:prstGeom prst="rect">
            <a:avLst/>
          </a:prstGeom>
          <a:solidFill>
            <a:schemeClr val="accent1"/>
          </a:solidFill>
          <a:ln w="9525">
            <a:noFill/>
            <a:miter lim="800000"/>
            <a:headEnd/>
            <a:tailEnd/>
          </a:ln>
        </p:spPr>
        <p:txBody>
          <a:bodyPr>
            <a:spAutoFit/>
          </a:bodyPr>
          <a:lstStyle/>
          <a:p>
            <a:pPr>
              <a:spcBef>
                <a:spcPct val="50000"/>
              </a:spcBef>
            </a:pPr>
            <a:r>
              <a:rPr lang="en-US">
                <a:solidFill>
                  <a:schemeClr val="bg1"/>
                </a:solidFill>
              </a:rPr>
              <a:t>Mediawiki can be downloaded from: www.mediawiki.org/wiki/Download</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p:cNvSpPr>
          <p:nvPr>
            <p:ph type="title"/>
          </p:nvPr>
        </p:nvSpPr>
        <p:spPr bwMode="auto"/>
        <p:txBody>
          <a:bodyPr wrap="square" lIns="91440" tIns="45720" rIns="91440" bIns="45720" numCol="1" anchorCtr="0" compatLnSpc="1">
            <a:prstTxWarp prst="textNoShape">
              <a:avLst/>
            </a:prstTxWarp>
            <a:normAutofit fontScale="90000"/>
          </a:bodyPr>
          <a:lstStyle/>
          <a:p>
            <a:pPr eaLnBrk="1" fontAlgn="auto" hangingPunct="1">
              <a:spcAft>
                <a:spcPts val="0"/>
              </a:spcAft>
              <a:defRPr/>
            </a:pPr>
            <a:r>
              <a:rPr lang="en-US" sz="3900" b="1" dirty="0" err="1" smtClean="0"/>
              <a:t>RSSOwl</a:t>
            </a:r>
            <a:r>
              <a:rPr lang="en-US" sz="3900" b="1" dirty="0" smtClean="0"/>
              <a:t>: </a:t>
            </a:r>
            <a:r>
              <a:rPr lang="en-US" sz="3900" dirty="0" smtClean="0"/>
              <a:t>An Open Source RSS Reader</a:t>
            </a:r>
          </a:p>
        </p:txBody>
      </p:sp>
      <p:sp>
        <p:nvSpPr>
          <p:cNvPr id="30723" name="Rectangle 3"/>
          <p:cNvSpPr>
            <a:spLocks noGrp="1"/>
          </p:cNvSpPr>
          <p:nvPr>
            <p:ph sz="quarter" idx="1"/>
          </p:nvPr>
        </p:nvSpPr>
        <p:spPr>
          <a:xfrm>
            <a:off x="1435100" y="1447800"/>
            <a:ext cx="7499350" cy="4343400"/>
          </a:xfrm>
        </p:spPr>
        <p:txBody>
          <a:bodyPr/>
          <a:lstStyle/>
          <a:p>
            <a:pPr eaLnBrk="1" hangingPunct="1"/>
            <a:r>
              <a:rPr lang="en-US" smtClean="0"/>
              <a:t>RSSOwl lets you gather, organize, update, and store information from any compliant source </a:t>
            </a:r>
          </a:p>
          <a:p>
            <a:pPr eaLnBrk="1" hangingPunct="1"/>
            <a:r>
              <a:rPr lang="en-US" smtClean="0"/>
              <a:t> convenient, easy to use interface</a:t>
            </a:r>
          </a:p>
          <a:p>
            <a:pPr eaLnBrk="1" hangingPunct="1"/>
            <a:r>
              <a:rPr lang="en-US" smtClean="0"/>
              <a:t> save selected information in various formats for offline viewing and sharing</a:t>
            </a:r>
          </a:p>
          <a:p>
            <a:pPr eaLnBrk="1" hangingPunct="1"/>
            <a:r>
              <a:rPr lang="en-US" smtClean="0"/>
              <a:t>It's easy to configure </a:t>
            </a:r>
          </a:p>
          <a:p>
            <a:pPr eaLnBrk="1" hangingPunct="1"/>
            <a:r>
              <a:rPr lang="en-US" smtClean="0"/>
              <a:t>It's platform-independent. </a:t>
            </a:r>
          </a:p>
          <a:p>
            <a:pPr eaLnBrk="1" hangingPunct="1">
              <a:buFont typeface="Wingdings 2" pitchFamily="18" charset="2"/>
              <a:buNone/>
            </a:pPr>
            <a:endParaRPr lang="en-US" smtClean="0"/>
          </a:p>
        </p:txBody>
      </p:sp>
      <p:sp>
        <p:nvSpPr>
          <p:cNvPr id="30724" name="Text Box 4"/>
          <p:cNvSpPr txBox="1">
            <a:spLocks noChangeArrowheads="1"/>
          </p:cNvSpPr>
          <p:nvPr/>
        </p:nvSpPr>
        <p:spPr bwMode="auto">
          <a:xfrm>
            <a:off x="533400" y="5791200"/>
            <a:ext cx="7391400" cy="366713"/>
          </a:xfrm>
          <a:prstGeom prst="rect">
            <a:avLst/>
          </a:prstGeom>
          <a:solidFill>
            <a:schemeClr val="accent1"/>
          </a:solidFill>
          <a:ln w="9525">
            <a:noFill/>
            <a:miter lim="800000"/>
            <a:headEnd/>
            <a:tailEnd/>
          </a:ln>
        </p:spPr>
        <p:txBody>
          <a:bodyPr>
            <a:spAutoFit/>
          </a:bodyPr>
          <a:lstStyle/>
          <a:p>
            <a:pPr>
              <a:spcBef>
                <a:spcPct val="50000"/>
              </a:spcBef>
            </a:pPr>
            <a:r>
              <a:rPr lang="en-US">
                <a:solidFill>
                  <a:schemeClr val="bg1"/>
                </a:solidFill>
              </a:rPr>
              <a:t>RSSOwl can be dowloaded from : http://www.rssowl.org/download</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lIns="91440" tIns="45720" rIns="91440" bIns="45720" numCol="1" anchorCtr="0" compatLnSpc="1">
            <a:prstTxWarp prst="textNoShape">
              <a:avLst/>
            </a:prstTxWarp>
          </a:bodyPr>
          <a:lstStyle/>
          <a:p>
            <a:pPr eaLnBrk="1" fontAlgn="auto" hangingPunct="1">
              <a:spcAft>
                <a:spcPts val="0"/>
              </a:spcAft>
              <a:defRPr/>
            </a:pPr>
            <a:r>
              <a:rPr lang="en-US" b="1" dirty="0" smtClean="0"/>
              <a:t>SOPAC: </a:t>
            </a:r>
            <a:r>
              <a:rPr lang="en-US" dirty="0" smtClean="0"/>
              <a:t>Social Online Public Access Catalog</a:t>
            </a:r>
            <a:endParaRPr lang="en-IN" dirty="0" smtClean="0"/>
          </a:p>
        </p:txBody>
      </p:sp>
      <p:sp>
        <p:nvSpPr>
          <p:cNvPr id="31747" name="Rectangle 7"/>
          <p:cNvSpPr>
            <a:spLocks noGrp="1"/>
          </p:cNvSpPr>
          <p:nvPr>
            <p:ph sz="quarter" idx="1"/>
          </p:nvPr>
        </p:nvSpPr>
        <p:spPr>
          <a:xfrm>
            <a:off x="1295400" y="1600200"/>
            <a:ext cx="7499350" cy="3733800"/>
          </a:xfrm>
        </p:spPr>
        <p:txBody>
          <a:bodyPr/>
          <a:lstStyle/>
          <a:p>
            <a:pPr algn="just" eaLnBrk="1" hangingPunct="1"/>
            <a:r>
              <a:rPr lang="en-US" sz="2800" smtClean="0"/>
              <a:t>SOPAC is a module for the Drupal CMS that provides </a:t>
            </a:r>
            <a:r>
              <a:rPr lang="en-US" sz="2800" i="1" smtClean="0"/>
              <a:t>true</a:t>
            </a:r>
            <a:r>
              <a:rPr lang="en-US" sz="2800" smtClean="0"/>
              <a:t> integration of your library catalog system with the power of the Drupal content management system while allowing users to </a:t>
            </a:r>
            <a:r>
              <a:rPr lang="en-US" sz="2800" b="1" smtClean="0"/>
              <a:t>tag, rate, and review</a:t>
            </a:r>
            <a:r>
              <a:rPr lang="en-US" sz="2800" smtClean="0"/>
              <a:t> your holdings. </a:t>
            </a:r>
          </a:p>
          <a:p>
            <a:pPr algn="just" eaLnBrk="1" hangingPunct="1"/>
            <a:r>
              <a:rPr lang="en-US" sz="2800" smtClean="0"/>
              <a:t>User input is then incorporated into the discovery index so that SOPAC becomes a truly community-driven catalog system.</a:t>
            </a:r>
            <a:r>
              <a:rPr lang="en-US" smtClean="0"/>
              <a:t> </a:t>
            </a:r>
          </a:p>
        </p:txBody>
      </p:sp>
      <p:sp>
        <p:nvSpPr>
          <p:cNvPr id="31748" name="Text Box 8"/>
          <p:cNvSpPr txBox="1">
            <a:spLocks noChangeArrowheads="1"/>
          </p:cNvSpPr>
          <p:nvPr/>
        </p:nvSpPr>
        <p:spPr bwMode="auto">
          <a:xfrm>
            <a:off x="990600" y="5638800"/>
            <a:ext cx="6934200" cy="641350"/>
          </a:xfrm>
          <a:prstGeom prst="rect">
            <a:avLst/>
          </a:prstGeom>
          <a:solidFill>
            <a:schemeClr val="accent1"/>
          </a:solidFill>
          <a:ln w="9525">
            <a:noFill/>
            <a:miter lim="800000"/>
            <a:headEnd/>
            <a:tailEnd/>
          </a:ln>
        </p:spPr>
        <p:txBody>
          <a:bodyPr>
            <a:spAutoFit/>
          </a:bodyPr>
          <a:lstStyle/>
          <a:p>
            <a:pPr>
              <a:spcBef>
                <a:spcPct val="50000"/>
              </a:spcBef>
            </a:pPr>
            <a:r>
              <a:rPr lang="en-US">
                <a:solidFill>
                  <a:schemeClr val="bg1"/>
                </a:solidFill>
              </a:rPr>
              <a:t>The SOPAC software can be downloaded from : http://thesocialopac.net/downloads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bwMode="auto"/>
        <p:txBody>
          <a:bodyPr wrap="square" lIns="91440" tIns="45720" rIns="91440" bIns="45720" numCol="1" anchorCtr="0" compatLnSpc="1">
            <a:prstTxWarp prst="textNoShape">
              <a:avLst/>
            </a:prstTxWarp>
          </a:bodyPr>
          <a:lstStyle/>
          <a:p>
            <a:pPr eaLnBrk="1" fontAlgn="auto" hangingPunct="1">
              <a:spcAft>
                <a:spcPts val="0"/>
              </a:spcAft>
              <a:defRPr/>
            </a:pPr>
            <a:r>
              <a:rPr lang="en-US" smtClean="0"/>
              <a:t>SOPAC features</a:t>
            </a:r>
            <a:r>
              <a:rPr lang="en-US" sz="3600" smtClean="0"/>
              <a:t> </a:t>
            </a:r>
            <a:endParaRPr lang="en-IN" sz="3600" smtClean="0"/>
          </a:p>
        </p:txBody>
      </p:sp>
      <p:sp>
        <p:nvSpPr>
          <p:cNvPr id="32771" name="Rectangle 3"/>
          <p:cNvSpPr>
            <a:spLocks noGrp="1"/>
          </p:cNvSpPr>
          <p:nvPr>
            <p:ph sz="quarter" idx="1"/>
          </p:nvPr>
        </p:nvSpPr>
        <p:spPr>
          <a:xfrm>
            <a:off x="1143000" y="1676400"/>
            <a:ext cx="7499350" cy="4343400"/>
          </a:xfrm>
        </p:spPr>
        <p:txBody>
          <a:bodyPr/>
          <a:lstStyle/>
          <a:p>
            <a:pPr algn="just" eaLnBrk="1" hangingPunct="1">
              <a:lnSpc>
                <a:spcPct val="80000"/>
              </a:lnSpc>
            </a:pPr>
            <a:r>
              <a:rPr lang="en-US" b="1" smtClean="0"/>
              <a:t>Faceted browsing </a:t>
            </a:r>
          </a:p>
          <a:p>
            <a:pPr algn="just" eaLnBrk="1" hangingPunct="1">
              <a:lnSpc>
                <a:spcPct val="80000"/>
              </a:lnSpc>
            </a:pPr>
            <a:r>
              <a:rPr lang="en-US" b="1" smtClean="0"/>
              <a:t>100% customizable interface via the Drupal template system </a:t>
            </a:r>
          </a:p>
          <a:p>
            <a:pPr algn="just" eaLnBrk="1" hangingPunct="1">
              <a:lnSpc>
                <a:spcPct val="80000"/>
              </a:lnSpc>
            </a:pPr>
            <a:r>
              <a:rPr lang="en-US" b="1" smtClean="0"/>
              <a:t>Ability to remove search limiters </a:t>
            </a:r>
          </a:p>
          <a:p>
            <a:pPr algn="just" eaLnBrk="1" hangingPunct="1">
              <a:lnSpc>
                <a:spcPct val="80000"/>
              </a:lnSpc>
            </a:pPr>
            <a:r>
              <a:rPr lang="en-US" b="1" smtClean="0"/>
              <a:t>Saved searches </a:t>
            </a:r>
          </a:p>
          <a:p>
            <a:pPr algn="just" eaLnBrk="1" hangingPunct="1">
              <a:lnSpc>
                <a:spcPct val="80000"/>
              </a:lnSpc>
            </a:pPr>
            <a:r>
              <a:rPr lang="en-US" b="1" smtClean="0"/>
              <a:t>Integrated renewals, holds placement, and fine payment </a:t>
            </a:r>
          </a:p>
          <a:p>
            <a:pPr algn="just" eaLnBrk="1" hangingPunct="1">
              <a:lnSpc>
                <a:spcPct val="80000"/>
              </a:lnSpc>
            </a:pPr>
            <a:r>
              <a:rPr lang="en-US" b="1" smtClean="0"/>
              <a:t>Ability to customize the user experience via the administrative control panel </a:t>
            </a:r>
          </a:p>
          <a:p>
            <a:pPr algn="just" eaLnBrk="1" hangingPunct="1">
              <a:lnSpc>
                <a:spcPct val="80000"/>
              </a:lnSpc>
            </a:pPr>
            <a:r>
              <a:rPr lang="en-US" b="1" smtClean="0"/>
              <a:t>Ability to create custom functionality via a Drupal sub-module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676400"/>
            <a:ext cx="7804150" cy="3810000"/>
          </a:xfrm>
        </p:spPr>
        <p:txBody>
          <a:bodyPr wrap="square" lIns="91440" tIns="45720" rIns="91440" bIns="45720" numCol="1" anchorCtr="0" compatLnSpc="1">
            <a:prstTxWarp prst="textNoShape">
              <a:avLst/>
            </a:prstTxWarp>
            <a:normAutofit fontScale="90000"/>
          </a:bodyPr>
          <a:lstStyle/>
          <a:p>
            <a:pPr marL="628650" indent="-361950" eaLnBrk="1" fontAlgn="auto" hangingPunct="1">
              <a:spcAft>
                <a:spcPts val="0"/>
              </a:spcAft>
              <a:buFont typeface="Arial" pitchFamily="34" charset="0"/>
              <a:buChar char="•"/>
              <a:defRPr/>
            </a:pPr>
            <a:r>
              <a:rPr lang="en-US" sz="2400" dirty="0" err="1" smtClean="0">
                <a:solidFill>
                  <a:schemeClr val="tx1"/>
                </a:solidFill>
                <a:effectLst>
                  <a:outerShdw blurRad="38100" dist="38100" dir="2700000" algn="tl">
                    <a:srgbClr val="C0C0C0"/>
                  </a:outerShdw>
                </a:effectLst>
              </a:rPr>
              <a:t>PhpBB</a:t>
            </a:r>
            <a:r>
              <a:rPr lang="en-US" sz="2400" dirty="0" smtClean="0">
                <a:solidFill>
                  <a:schemeClr val="tx1"/>
                </a:solidFill>
                <a:effectLst>
                  <a:outerShdw blurRad="38100" dist="38100" dir="2700000" algn="tl">
                    <a:srgbClr val="C0C0C0"/>
                  </a:outerShdw>
                </a:effectLst>
              </a:rPr>
              <a:t> is a free flat-forum bulletin board software solution that can be used to stay in touch with a group of people or can power your entire website</a:t>
            </a:r>
            <a:br>
              <a:rPr lang="en-US" sz="2400" dirty="0" smtClean="0">
                <a:solidFill>
                  <a:schemeClr val="tx1"/>
                </a:solidFill>
                <a:effectLst>
                  <a:outerShdw blurRad="38100" dist="38100" dir="2700000" algn="tl">
                    <a:srgbClr val="C0C0C0"/>
                  </a:outerShdw>
                </a:effectLst>
              </a:rPr>
            </a:br>
            <a:r>
              <a:rPr lang="en-US" sz="2400" dirty="0" smtClean="0">
                <a:solidFill>
                  <a:schemeClr val="tx1"/>
                </a:solidFill>
                <a:effectLst>
                  <a:outerShdw blurRad="38100" dist="38100" dir="2700000" algn="tl">
                    <a:srgbClr val="C0C0C0"/>
                  </a:outerShdw>
                </a:effectLst>
              </a:rPr>
              <a:t>Some of the important features are</a:t>
            </a:r>
            <a:br>
              <a:rPr lang="en-US" sz="2400" dirty="0" smtClean="0">
                <a:solidFill>
                  <a:schemeClr val="tx1"/>
                </a:solidFill>
                <a:effectLst>
                  <a:outerShdw blurRad="38100" dist="38100" dir="2700000" algn="tl">
                    <a:srgbClr val="C0C0C0"/>
                  </a:outerShdw>
                </a:effectLst>
              </a:rPr>
            </a:br>
            <a:r>
              <a:rPr lang="en-US" sz="2400" dirty="0" smtClean="0">
                <a:solidFill>
                  <a:schemeClr val="tx1"/>
                </a:solidFill>
                <a:effectLst>
                  <a:outerShdw blurRad="38100" dist="38100" dir="2700000" algn="tl">
                    <a:srgbClr val="C0C0C0"/>
                  </a:outerShdw>
                </a:effectLst>
              </a:rPr>
              <a:t/>
            </a:r>
            <a:br>
              <a:rPr lang="en-US" sz="2400" dirty="0" smtClean="0">
                <a:solidFill>
                  <a:schemeClr val="tx1"/>
                </a:solidFill>
                <a:effectLst>
                  <a:outerShdw blurRad="38100" dist="38100" dir="2700000" algn="tl">
                    <a:srgbClr val="C0C0C0"/>
                  </a:outerShdw>
                </a:effectLst>
              </a:rPr>
            </a:br>
            <a:r>
              <a:rPr lang="en-IN" sz="2700" b="1" dirty="0" smtClean="0"/>
              <a:t>Registration</a:t>
            </a:r>
            <a:br>
              <a:rPr lang="en-IN" sz="2700" b="1" dirty="0" smtClean="0"/>
            </a:br>
            <a:r>
              <a:rPr lang="en-IN" sz="2700" b="1" dirty="0" smtClean="0"/>
              <a:t>Posting :  </a:t>
            </a:r>
            <a:r>
              <a:rPr lang="en-IN" sz="2700" dirty="0" smtClean="0"/>
              <a:t>The primary purpose of </a:t>
            </a:r>
            <a:r>
              <a:rPr lang="en-IN" sz="2700" dirty="0" err="1" smtClean="0"/>
              <a:t>phpBB</a:t>
            </a:r>
            <a:r>
              <a:rPr lang="en-IN" sz="2700" dirty="0" smtClean="0"/>
              <a:t> is to facilitate discussion via posting</a:t>
            </a:r>
            <a:r>
              <a:rPr lang="en-IN" sz="2700" b="1" dirty="0" smtClean="0"/>
              <a:t/>
            </a:r>
            <a:br>
              <a:rPr lang="en-IN" sz="2700" b="1" dirty="0" smtClean="0"/>
            </a:br>
            <a:r>
              <a:rPr lang="en-IN" sz="2700" b="1" dirty="0" smtClean="0"/>
              <a:t>Attachments  </a:t>
            </a:r>
            <a:r>
              <a:rPr lang="en-IN" sz="2700" dirty="0" smtClean="0"/>
              <a:t>Share files by uploading them to the board attaching them to posts.</a:t>
            </a:r>
            <a:br>
              <a:rPr lang="en-IN" sz="2700" dirty="0" smtClean="0"/>
            </a:br>
            <a:r>
              <a:rPr lang="en-IN" sz="2700" b="1" dirty="0" smtClean="0"/>
              <a:t>Forums</a:t>
            </a:r>
            <a:endParaRPr lang="en-IN" sz="2700" dirty="0" smtClean="0"/>
          </a:p>
        </p:txBody>
      </p:sp>
      <p:sp>
        <p:nvSpPr>
          <p:cNvPr id="33795" name="TextBox 8"/>
          <p:cNvSpPr txBox="1">
            <a:spLocks noChangeArrowheads="1"/>
          </p:cNvSpPr>
          <p:nvPr/>
        </p:nvSpPr>
        <p:spPr bwMode="auto">
          <a:xfrm>
            <a:off x="838200" y="533400"/>
            <a:ext cx="8458200" cy="584200"/>
          </a:xfrm>
          <a:prstGeom prst="rect">
            <a:avLst/>
          </a:prstGeom>
          <a:noFill/>
          <a:ln w="9525">
            <a:noFill/>
            <a:miter lim="800000"/>
            <a:headEnd/>
            <a:tailEnd/>
          </a:ln>
        </p:spPr>
        <p:txBody>
          <a:bodyPr>
            <a:spAutoFit/>
          </a:bodyPr>
          <a:lstStyle/>
          <a:p>
            <a:pPr>
              <a:defRPr/>
            </a:pPr>
            <a:r>
              <a:rPr lang="en-US" sz="3200" b="1" dirty="0" err="1">
                <a:solidFill>
                  <a:schemeClr val="bg1">
                    <a:lumMod val="50000"/>
                  </a:schemeClr>
                </a:solidFill>
                <a:latin typeface="Gill Sans MT" pitchFamily="34" charset="0"/>
              </a:rPr>
              <a:t>PhpBB</a:t>
            </a:r>
            <a:r>
              <a:rPr lang="en-US" sz="3200" b="1" dirty="0">
                <a:solidFill>
                  <a:schemeClr val="bg1">
                    <a:lumMod val="50000"/>
                  </a:schemeClr>
                </a:solidFill>
                <a:latin typeface="Gill Sans MT" pitchFamily="34" charset="0"/>
              </a:rPr>
              <a:t>: </a:t>
            </a:r>
            <a:r>
              <a:rPr lang="en-US" sz="3200" dirty="0">
                <a:solidFill>
                  <a:schemeClr val="bg1">
                    <a:lumMod val="50000"/>
                  </a:schemeClr>
                </a:solidFill>
                <a:latin typeface="Gill Sans MT" pitchFamily="34" charset="0"/>
              </a:rPr>
              <a:t>Open Source Bulletin Board Software</a:t>
            </a:r>
            <a:endParaRPr lang="en-IN" sz="3200" dirty="0">
              <a:solidFill>
                <a:schemeClr val="bg1">
                  <a:lumMod val="50000"/>
                </a:schemeClr>
              </a:solidFill>
              <a:latin typeface="Gill Sans MT" pitchFamily="34" charset="0"/>
            </a:endParaRPr>
          </a:p>
        </p:txBody>
      </p:sp>
      <p:sp>
        <p:nvSpPr>
          <p:cNvPr id="33796" name="TextBox 3"/>
          <p:cNvSpPr txBox="1">
            <a:spLocks noChangeArrowheads="1"/>
          </p:cNvSpPr>
          <p:nvPr/>
        </p:nvSpPr>
        <p:spPr bwMode="auto">
          <a:xfrm>
            <a:off x="914400" y="5791200"/>
            <a:ext cx="7162800" cy="369888"/>
          </a:xfrm>
          <a:prstGeom prst="rect">
            <a:avLst/>
          </a:prstGeom>
          <a:solidFill>
            <a:srgbClr val="00B0F0"/>
          </a:solidFill>
          <a:ln w="9525">
            <a:noFill/>
            <a:miter lim="800000"/>
            <a:headEnd/>
            <a:tailEnd/>
          </a:ln>
        </p:spPr>
        <p:txBody>
          <a:bodyPr>
            <a:spAutoFit/>
          </a:bodyPr>
          <a:lstStyle/>
          <a:p>
            <a:r>
              <a:rPr lang="en-US">
                <a:solidFill>
                  <a:schemeClr val="bg1"/>
                </a:solidFill>
              </a:rPr>
              <a:t>PhpBB Can be download from : /http://www.phpbb.com/downloads/</a:t>
            </a:r>
            <a:endParaRPr lang="en-IN">
              <a:solidFill>
                <a:schemeClr val="bg1"/>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63" name="Rectangle 3"/>
          <p:cNvSpPr>
            <a:spLocks noGrp="1" noChangeArrowheads="1"/>
          </p:cNvSpPr>
          <p:nvPr>
            <p:ph type="title"/>
          </p:nvPr>
        </p:nvSpPr>
        <p:spPr/>
        <p:txBody>
          <a:bodyPr/>
          <a:lstStyle/>
          <a:p>
            <a:pPr eaLnBrk="1" hangingPunct="1">
              <a:defRPr/>
            </a:pPr>
            <a:r>
              <a:rPr lang="en-US" b="1" dirty="0"/>
              <a:t>Burning Questions</a:t>
            </a:r>
          </a:p>
        </p:txBody>
      </p:sp>
      <p:sp>
        <p:nvSpPr>
          <p:cNvPr id="34819" name="Rectangle 4"/>
          <p:cNvSpPr>
            <a:spLocks noGrp="1" noChangeArrowheads="1"/>
          </p:cNvSpPr>
          <p:nvPr>
            <p:ph type="body" idx="1"/>
          </p:nvPr>
        </p:nvSpPr>
        <p:spPr>
          <a:xfrm>
            <a:off x="762000" y="1676400"/>
            <a:ext cx="7543800" cy="4424363"/>
          </a:xfrm>
        </p:spPr>
        <p:txBody>
          <a:bodyPr/>
          <a:lstStyle/>
          <a:p>
            <a:pPr eaLnBrk="1" hangingPunct="1"/>
            <a:r>
              <a:rPr lang="en-US" sz="3500" smtClean="0"/>
              <a:t>Will I save money?</a:t>
            </a:r>
          </a:p>
          <a:p>
            <a:pPr eaLnBrk="1" hangingPunct="1"/>
            <a:r>
              <a:rPr lang="en-US" sz="3500" smtClean="0"/>
              <a:t>Where do I get help?</a:t>
            </a:r>
          </a:p>
          <a:p>
            <a:pPr eaLnBrk="1" hangingPunct="1"/>
            <a:r>
              <a:rPr lang="en-US" sz="3500" smtClean="0"/>
              <a:t>Is this software high quality?</a:t>
            </a:r>
          </a:p>
          <a:p>
            <a:pPr eaLnBrk="1" hangingPunct="1"/>
            <a:r>
              <a:rPr lang="en-US" sz="3500" smtClean="0"/>
              <a:t>Is it secure? </a:t>
            </a:r>
          </a:p>
          <a:p>
            <a:pPr eaLnBrk="1" hangingPunct="1"/>
            <a:r>
              <a:rPr lang="en-US" sz="3500" smtClean="0"/>
              <a:t>Reliable?</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bwMode="auto"/>
        <p:txBody>
          <a:bodyPr wrap="square" lIns="91440" tIns="45720" rIns="91440" bIns="45720" numCol="1" anchorCtr="0" compatLnSpc="1">
            <a:prstTxWarp prst="textNoShape">
              <a:avLst/>
            </a:prstTxWarp>
          </a:bodyPr>
          <a:lstStyle/>
          <a:p>
            <a:pPr eaLnBrk="1" fontAlgn="auto" hangingPunct="1">
              <a:spcAft>
                <a:spcPts val="0"/>
              </a:spcAft>
              <a:defRPr/>
            </a:pPr>
            <a:r>
              <a:rPr lang="en-IN" b="1" i="1" smtClean="0"/>
              <a:t>Conclusion</a:t>
            </a:r>
          </a:p>
        </p:txBody>
      </p:sp>
      <p:sp>
        <p:nvSpPr>
          <p:cNvPr id="35843" name="Content Placeholder 2"/>
          <p:cNvSpPr>
            <a:spLocks noGrp="1"/>
          </p:cNvSpPr>
          <p:nvPr>
            <p:ph sz="quarter" idx="1"/>
          </p:nvPr>
        </p:nvSpPr>
        <p:spPr>
          <a:xfrm>
            <a:off x="457200" y="1600200"/>
            <a:ext cx="7467600" cy="4873625"/>
          </a:xfrm>
        </p:spPr>
        <p:txBody>
          <a:bodyPr/>
          <a:lstStyle/>
          <a:p>
            <a:pPr eaLnBrk="1" hangingPunct="1"/>
            <a:r>
              <a:rPr lang="en-IN" smtClean="0"/>
              <a:t>Using open source software is as good as owning it. </a:t>
            </a:r>
          </a:p>
          <a:p>
            <a:pPr eaLnBrk="1" hangingPunct="1"/>
            <a:r>
              <a:rPr lang="en-IN" smtClean="0"/>
              <a:t>Suitable candidate for long term library use. </a:t>
            </a:r>
          </a:p>
          <a:p>
            <a:pPr eaLnBrk="1" hangingPunct="1"/>
            <a:r>
              <a:rPr lang="en-IN" smtClean="0"/>
              <a:t>Worth spending time and energy on learning and adopting. </a:t>
            </a:r>
          </a:p>
          <a:p>
            <a:pPr eaLnBrk="1" hangingPunct="1">
              <a:buFont typeface="Wingdings 2" pitchFamily="18" charset="2"/>
              <a:buNone/>
            </a:pPr>
            <a:endParaRPr lang="en-IN"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762000"/>
          </a:xfrm>
        </p:spPr>
        <p:txBody>
          <a:bodyPr wrap="square" lIns="91440" tIns="45720" rIns="91440" bIns="45720" numCol="1" anchorCtr="0" compatLnSpc="1">
            <a:prstTxWarp prst="textNoShape">
              <a:avLst/>
            </a:prstTxWarp>
          </a:bodyPr>
          <a:lstStyle/>
          <a:p>
            <a:pPr eaLnBrk="1" fontAlgn="auto" hangingPunct="1">
              <a:spcAft>
                <a:spcPts val="0"/>
              </a:spcAft>
              <a:defRPr/>
            </a:pPr>
            <a:r>
              <a:rPr lang="en-IN" sz="3900" b="1" i="1" dirty="0" smtClean="0"/>
              <a:t>Open Source Software?</a:t>
            </a:r>
          </a:p>
        </p:txBody>
      </p:sp>
      <p:pic>
        <p:nvPicPr>
          <p:cNvPr id="12291" name="Picture 4"/>
          <p:cNvPicPr>
            <a:picLocks noChangeAspect="1" noChangeArrowheads="1"/>
          </p:cNvPicPr>
          <p:nvPr/>
        </p:nvPicPr>
        <p:blipFill>
          <a:blip r:embed="rId3" cstate="print"/>
          <a:srcRect/>
          <a:stretch>
            <a:fillRect/>
          </a:stretch>
        </p:blipFill>
        <p:spPr bwMode="auto">
          <a:xfrm>
            <a:off x="2514600" y="3657600"/>
            <a:ext cx="5019675" cy="2857500"/>
          </a:xfrm>
          <a:prstGeom prst="rect">
            <a:avLst/>
          </a:prstGeom>
          <a:noFill/>
          <a:ln w="9525">
            <a:noFill/>
            <a:miter lim="800000"/>
            <a:headEnd/>
            <a:tailEnd/>
          </a:ln>
        </p:spPr>
      </p:pic>
      <p:sp>
        <p:nvSpPr>
          <p:cNvPr id="12292" name="Text Box 6"/>
          <p:cNvSpPr txBox="1">
            <a:spLocks noChangeArrowheads="1"/>
          </p:cNvSpPr>
          <p:nvPr/>
        </p:nvSpPr>
        <p:spPr bwMode="auto">
          <a:xfrm>
            <a:off x="990600" y="1219200"/>
            <a:ext cx="7620000" cy="2308225"/>
          </a:xfrm>
          <a:prstGeom prst="rect">
            <a:avLst/>
          </a:prstGeom>
          <a:solidFill>
            <a:schemeClr val="accent1"/>
          </a:solidFill>
          <a:ln w="9525">
            <a:noFill/>
            <a:miter lim="800000"/>
            <a:headEnd/>
            <a:tailEnd/>
          </a:ln>
        </p:spPr>
        <p:txBody>
          <a:bodyPr>
            <a:spAutoFit/>
          </a:bodyPr>
          <a:lstStyle/>
          <a:p>
            <a:pPr algn="just"/>
            <a:r>
              <a:rPr lang="en-US" sz="2400">
                <a:solidFill>
                  <a:schemeClr val="bg1"/>
                </a:solidFill>
              </a:rPr>
              <a:t>"Open source promotes software reliability and quality by supporting independent  peer review and rapid evolution of source code. To be certified as open source, the license of a program must guarantee the right to read, redistribute, modify, and use it freely.“ </a:t>
            </a:r>
          </a:p>
          <a:p>
            <a:pPr algn="r"/>
            <a:r>
              <a:rPr lang="en-US" sz="2000">
                <a:solidFill>
                  <a:schemeClr val="bg1"/>
                </a:solidFill>
              </a:rPr>
              <a:t>Source: http://www.opensource.org/</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Content Placeholder 2"/>
          <p:cNvSpPr>
            <a:spLocks noGrp="1"/>
          </p:cNvSpPr>
          <p:nvPr>
            <p:ph sz="quarter" idx="1"/>
          </p:nvPr>
        </p:nvSpPr>
        <p:spPr>
          <a:xfrm>
            <a:off x="457200" y="1600200"/>
            <a:ext cx="7467600" cy="4873625"/>
          </a:xfrm>
        </p:spPr>
        <p:txBody>
          <a:bodyPr/>
          <a:lstStyle/>
          <a:p>
            <a:pPr eaLnBrk="1" hangingPunct="1"/>
            <a:endParaRPr lang="en-US" smtClean="0"/>
          </a:p>
          <a:p>
            <a:pPr eaLnBrk="1" hangingPunct="1"/>
            <a:endParaRPr lang="en-US" smtClean="0"/>
          </a:p>
          <a:p>
            <a:pPr eaLnBrk="1" hangingPunct="1">
              <a:buFont typeface="Wingdings 2" pitchFamily="18" charset="2"/>
              <a:buNone/>
            </a:pPr>
            <a:endParaRPr lang="en-US" smtClean="0"/>
          </a:p>
        </p:txBody>
      </p:sp>
      <p:sp>
        <p:nvSpPr>
          <p:cNvPr id="4" name="Rectangle 3"/>
          <p:cNvSpPr/>
          <p:nvPr/>
        </p:nvSpPr>
        <p:spPr>
          <a:xfrm>
            <a:off x="2068879" y="2967334"/>
            <a:ext cx="4712921" cy="923330"/>
          </a:xfrm>
          <a:prstGeom prst="rect">
            <a:avLst/>
          </a:prstGeom>
          <a:noFill/>
        </p:spPr>
        <p:txBody>
          <a:bodyPr>
            <a:spAutoFit/>
          </a:bodyPr>
          <a:lstStyle/>
          <a:p>
            <a:pPr algn="ctr">
              <a:defRPr/>
            </a:pPr>
            <a:r>
              <a:rPr lang="en-US"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Thank You</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bwMode="auto"/>
        <p:txBody>
          <a:bodyPr wrap="square" lIns="91440" tIns="45720" rIns="91440" bIns="45720" numCol="1" anchorCtr="0" compatLnSpc="1">
            <a:prstTxWarp prst="textNoShape">
              <a:avLst/>
            </a:prstTxWarp>
          </a:bodyPr>
          <a:lstStyle/>
          <a:p>
            <a:pPr eaLnBrk="1" fontAlgn="auto" hangingPunct="1">
              <a:spcAft>
                <a:spcPts val="0"/>
              </a:spcAft>
              <a:defRPr/>
            </a:pPr>
            <a:r>
              <a:rPr lang="en-US" smtClean="0"/>
              <a:t>Open</a:t>
            </a:r>
            <a:endParaRPr lang="en-IN" smtClean="0"/>
          </a:p>
        </p:txBody>
      </p:sp>
      <p:sp>
        <p:nvSpPr>
          <p:cNvPr id="13315" name="Content Placeholder 2"/>
          <p:cNvSpPr>
            <a:spLocks noGrp="1"/>
          </p:cNvSpPr>
          <p:nvPr>
            <p:ph sz="quarter" idx="1"/>
          </p:nvPr>
        </p:nvSpPr>
        <p:spPr>
          <a:xfrm>
            <a:off x="1143000" y="1295400"/>
            <a:ext cx="7499350" cy="5334000"/>
          </a:xfrm>
        </p:spPr>
        <p:txBody>
          <a:bodyPr/>
          <a:lstStyle/>
          <a:p>
            <a:pPr eaLnBrk="1" hangingPunct="1"/>
            <a:r>
              <a:rPr lang="en-IN" smtClean="0"/>
              <a:t>Here original source code of the software is also given.</a:t>
            </a:r>
          </a:p>
          <a:p>
            <a:pPr eaLnBrk="1" hangingPunct="1"/>
            <a:r>
              <a:rPr lang="en-IN" smtClean="0"/>
              <a:t>If required, the users can modify the source code and then compile the software to use it.</a:t>
            </a:r>
          </a:p>
          <a:p>
            <a:pPr eaLnBrk="1" hangingPunct="1"/>
            <a:r>
              <a:rPr lang="en-IN" smtClean="0"/>
              <a:t>Thus, the source code is </a:t>
            </a:r>
            <a:r>
              <a:rPr lang="en-IN" b="1" smtClean="0"/>
              <a:t>Open</a:t>
            </a:r>
            <a:r>
              <a:rPr lang="en-IN" smtClean="0"/>
              <a:t>ed up</a:t>
            </a:r>
            <a:endParaRPr lang="en-US" smtClean="0"/>
          </a:p>
        </p:txBody>
      </p:sp>
      <p:pic>
        <p:nvPicPr>
          <p:cNvPr id="13316" name="Picture 4"/>
          <p:cNvPicPr>
            <a:picLocks noChangeAspect="1" noChangeArrowheads="1"/>
          </p:cNvPicPr>
          <p:nvPr/>
        </p:nvPicPr>
        <p:blipFill>
          <a:blip r:embed="rId3" cstate="print"/>
          <a:srcRect/>
          <a:stretch>
            <a:fillRect/>
          </a:stretch>
        </p:blipFill>
        <p:spPr bwMode="auto">
          <a:xfrm>
            <a:off x="5867400" y="4572000"/>
            <a:ext cx="3048000" cy="2047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bwMode="auto"/>
        <p:txBody>
          <a:bodyPr wrap="square" lIns="91440" tIns="45720" rIns="91440" bIns="45720" numCol="1" anchorCtr="0" compatLnSpc="1">
            <a:prstTxWarp prst="textNoShape">
              <a:avLst/>
            </a:prstTxWarp>
          </a:bodyPr>
          <a:lstStyle/>
          <a:p>
            <a:pPr eaLnBrk="1" fontAlgn="auto" hangingPunct="1">
              <a:spcAft>
                <a:spcPts val="0"/>
              </a:spcAft>
              <a:defRPr/>
            </a:pPr>
            <a:r>
              <a:rPr lang="en-US" sz="3900" smtClean="0"/>
              <a:t>Source</a:t>
            </a:r>
            <a:endParaRPr lang="en-IN" sz="3900" smtClean="0"/>
          </a:p>
        </p:txBody>
      </p:sp>
      <p:sp>
        <p:nvSpPr>
          <p:cNvPr id="11267" name="Content Placeholder 2"/>
          <p:cNvSpPr>
            <a:spLocks noGrp="1"/>
          </p:cNvSpPr>
          <p:nvPr>
            <p:ph sz="quarter" idx="1"/>
          </p:nvPr>
        </p:nvSpPr>
        <p:spPr>
          <a:xfrm>
            <a:off x="457200" y="1600200"/>
            <a:ext cx="7467600" cy="4873625"/>
          </a:xfrm>
        </p:spPr>
        <p:txBody>
          <a:bodyPr>
            <a:normAutofit lnSpcReduction="10000"/>
          </a:bodyPr>
          <a:lstStyle/>
          <a:p>
            <a:pPr marL="274320" indent="-274320" algn="just" eaLnBrk="1" fontAlgn="auto" hangingPunct="1">
              <a:lnSpc>
                <a:spcPct val="90000"/>
              </a:lnSpc>
              <a:spcAft>
                <a:spcPts val="0"/>
              </a:spcAft>
              <a:buFont typeface="Wingdings"/>
              <a:buChar char=""/>
              <a:defRPr/>
            </a:pPr>
            <a:r>
              <a:rPr lang="en-IN" sz="3000" smtClean="0"/>
              <a:t>Instructions to computers are normally written by programmers in Programming Languages like – C, C++, Java etc. </a:t>
            </a:r>
          </a:p>
          <a:p>
            <a:pPr marL="274320" indent="-274320" algn="just" eaLnBrk="1" fontAlgn="auto" hangingPunct="1">
              <a:lnSpc>
                <a:spcPct val="90000"/>
              </a:lnSpc>
              <a:spcAft>
                <a:spcPts val="0"/>
              </a:spcAft>
              <a:buFont typeface="Wingdings"/>
              <a:buChar char=""/>
              <a:defRPr/>
            </a:pPr>
            <a:r>
              <a:rPr lang="en-IN" sz="3000" smtClean="0"/>
              <a:t>These instructions are readable by humans and  referred as </a:t>
            </a:r>
            <a:r>
              <a:rPr lang="en-IN" sz="3000" b="1" smtClean="0"/>
              <a:t>Source Code</a:t>
            </a:r>
            <a:r>
              <a:rPr lang="en-IN" sz="3000" smtClean="0"/>
              <a:t>.</a:t>
            </a:r>
          </a:p>
          <a:p>
            <a:pPr marL="274320" indent="-274320" algn="just" eaLnBrk="1" fontAlgn="auto" hangingPunct="1">
              <a:lnSpc>
                <a:spcPct val="90000"/>
              </a:lnSpc>
              <a:spcAft>
                <a:spcPts val="0"/>
              </a:spcAft>
              <a:buFont typeface="Wingdings"/>
              <a:buChar char=""/>
              <a:defRPr/>
            </a:pPr>
            <a:r>
              <a:rPr lang="en-IN" sz="3000" smtClean="0"/>
              <a:t>To make machines i.e. computers to understand this source code – it either permanently translated (compiled) or on-the-fly translated (interpreted) into machine level codes.</a:t>
            </a:r>
            <a:endParaRPr lang="en-IN"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bwMode="auto"/>
        <p:txBody>
          <a:bodyPr wrap="square" lIns="91440" tIns="45720" rIns="91440" bIns="45720" numCol="1" anchorCtr="0" compatLnSpc="1">
            <a:prstTxWarp prst="textNoShape">
              <a:avLst/>
            </a:prstTxWarp>
          </a:bodyPr>
          <a:lstStyle/>
          <a:p>
            <a:pPr eaLnBrk="1" fontAlgn="auto" hangingPunct="1">
              <a:spcAft>
                <a:spcPts val="0"/>
              </a:spcAft>
              <a:defRPr/>
            </a:pPr>
            <a:r>
              <a:rPr lang="en-IN" dirty="0" smtClean="0"/>
              <a:t>Key Term of Open Source Definition</a:t>
            </a:r>
          </a:p>
        </p:txBody>
      </p:sp>
      <p:sp>
        <p:nvSpPr>
          <p:cNvPr id="15363" name="Content Placeholder 2"/>
          <p:cNvSpPr>
            <a:spLocks noGrp="1"/>
          </p:cNvSpPr>
          <p:nvPr>
            <p:ph sz="quarter" idx="1"/>
          </p:nvPr>
        </p:nvSpPr>
        <p:spPr>
          <a:xfrm>
            <a:off x="457200" y="1600200"/>
            <a:ext cx="7467600" cy="4873625"/>
          </a:xfrm>
        </p:spPr>
        <p:txBody>
          <a:bodyPr/>
          <a:lstStyle/>
          <a:p>
            <a:pPr eaLnBrk="1" hangingPunct="1">
              <a:buFont typeface="Wingdings 2" pitchFamily="18" charset="2"/>
              <a:buNone/>
            </a:pPr>
            <a:r>
              <a:rPr lang="en-US" smtClean="0"/>
              <a:t>1. Free Redistribution</a:t>
            </a:r>
          </a:p>
          <a:p>
            <a:pPr eaLnBrk="1" hangingPunct="1">
              <a:buFont typeface="Wingdings 2" pitchFamily="18" charset="2"/>
              <a:buNone/>
            </a:pPr>
            <a:r>
              <a:rPr lang="en-US" smtClean="0"/>
              <a:t>2. Source Code</a:t>
            </a:r>
          </a:p>
          <a:p>
            <a:pPr eaLnBrk="1" hangingPunct="1">
              <a:buFont typeface="Wingdings 2" pitchFamily="18" charset="2"/>
              <a:buNone/>
            </a:pPr>
            <a:r>
              <a:rPr lang="en-US" smtClean="0"/>
              <a:t>3. Derived Works</a:t>
            </a:r>
          </a:p>
          <a:p>
            <a:pPr eaLnBrk="1" hangingPunct="1">
              <a:buFont typeface="Wingdings 2" pitchFamily="18" charset="2"/>
              <a:buNone/>
            </a:pPr>
            <a:r>
              <a:rPr lang="en-US" smtClean="0"/>
              <a:t>4. Integrity of The Author's Source Code</a:t>
            </a:r>
          </a:p>
          <a:p>
            <a:pPr eaLnBrk="1" hangingPunct="1">
              <a:buFont typeface="Wingdings 2" pitchFamily="18" charset="2"/>
              <a:buNone/>
            </a:pPr>
            <a:r>
              <a:rPr lang="en-US" smtClean="0"/>
              <a:t>5. No Discrimination Against Persons or Groups</a:t>
            </a:r>
          </a:p>
          <a:p>
            <a:pPr eaLnBrk="1" hangingPunct="1"/>
            <a:endParaRPr lang="en-IN" smtClean="0"/>
          </a:p>
          <a:p>
            <a:pPr eaLnBrk="1" hangingPunct="1"/>
            <a:endParaRPr lang="en-IN" sz="30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rrowheads="1"/>
          </p:cNvSpPr>
          <p:nvPr>
            <p:ph type="title"/>
          </p:nvPr>
        </p:nvSpPr>
        <p:spPr>
          <a:xfrm>
            <a:off x="838200" y="0"/>
            <a:ext cx="8077200" cy="762000"/>
          </a:xfrm>
        </p:spPr>
        <p:txBody>
          <a:bodyPr>
            <a:normAutofit fontScale="90000"/>
          </a:bodyPr>
          <a:lstStyle/>
          <a:p>
            <a:pPr eaLnBrk="1" fontAlgn="auto" hangingPunct="1">
              <a:spcAft>
                <a:spcPts val="0"/>
              </a:spcAft>
              <a:tabLst>
                <a:tab pos="4117975" algn="l"/>
              </a:tabLst>
              <a:defRPr/>
            </a:pPr>
            <a:r>
              <a:rPr lang="en-US" sz="3600" b="1" dirty="0" smtClean="0">
                <a:solidFill>
                  <a:schemeClr val="bg1">
                    <a:lumMod val="50000"/>
                  </a:schemeClr>
                </a:solidFill>
                <a:latin typeface="OceanSansMTBook" charset="0"/>
                <a:cs typeface="Times New Roman" pitchFamily="18" charset="0"/>
              </a:rPr>
              <a:t>Advantages </a:t>
            </a:r>
            <a:r>
              <a:rPr lang="en-US" sz="3600" b="1" dirty="0">
                <a:solidFill>
                  <a:schemeClr val="bg1">
                    <a:lumMod val="50000"/>
                  </a:schemeClr>
                </a:solidFill>
                <a:latin typeface="OceanSansMTBook" charset="0"/>
                <a:cs typeface="Times New Roman" pitchFamily="18" charset="0"/>
              </a:rPr>
              <a:t>of Open Source Software </a:t>
            </a:r>
            <a:r>
              <a:rPr lang="en-US" sz="3600" b="1" dirty="0" smtClean="0">
                <a:solidFill>
                  <a:schemeClr val="bg1">
                    <a:lumMod val="50000"/>
                  </a:schemeClr>
                </a:solidFill>
                <a:latin typeface="OceanSansMTBook" charset="0"/>
                <a:cs typeface="Times New Roman" pitchFamily="18" charset="0"/>
              </a:rPr>
              <a:t>:</a:t>
            </a:r>
            <a:endParaRPr lang="en-US" sz="3600" b="1" dirty="0">
              <a:solidFill>
                <a:schemeClr val="bg1">
                  <a:lumMod val="50000"/>
                </a:schemeClr>
              </a:solidFill>
            </a:endParaRPr>
          </a:p>
        </p:txBody>
      </p:sp>
      <p:sp>
        <p:nvSpPr>
          <p:cNvPr id="16387" name="Rectangle 3"/>
          <p:cNvSpPr>
            <a:spLocks noGrp="1" noChangeArrowheads="1"/>
          </p:cNvSpPr>
          <p:nvPr>
            <p:ph idx="1"/>
          </p:nvPr>
        </p:nvSpPr>
        <p:spPr>
          <a:xfrm>
            <a:off x="914400" y="914400"/>
            <a:ext cx="7772400" cy="5562600"/>
          </a:xfrm>
        </p:spPr>
        <p:txBody>
          <a:bodyPr/>
          <a:lstStyle/>
          <a:p>
            <a:pPr algn="just" eaLnBrk="1" hangingPunct="1"/>
            <a:r>
              <a:rPr lang="en-US" sz="2800" i="1" dirty="0" smtClean="0">
                <a:solidFill>
                  <a:schemeClr val="hlink"/>
                </a:solidFill>
                <a:latin typeface="OceanSansMTBook" charset="0"/>
                <a:cs typeface="Times New Roman" pitchFamily="18" charset="0"/>
              </a:rPr>
              <a:t>Ability to tailor to fit local needs </a:t>
            </a:r>
            <a:r>
              <a:rPr lang="en-US" dirty="0" smtClean="0">
                <a:solidFill>
                  <a:schemeClr val="hlink"/>
                </a:solidFill>
                <a:latin typeface="OceanSansMTBook" charset="0"/>
                <a:cs typeface="Times New Roman" pitchFamily="18" charset="0"/>
              </a:rPr>
              <a:t>:</a:t>
            </a:r>
          </a:p>
          <a:p>
            <a:pPr algn="just" eaLnBrk="1" hangingPunct="1">
              <a:buFont typeface="Wingdings" pitchFamily="2" charset="2"/>
              <a:buNone/>
            </a:pPr>
            <a:r>
              <a:rPr lang="en-US" dirty="0" smtClean="0">
                <a:solidFill>
                  <a:schemeClr val="hlink"/>
                </a:solidFill>
                <a:latin typeface="OceanSansMTBook" charset="0"/>
                <a:cs typeface="Times New Roman" pitchFamily="18" charset="0"/>
              </a:rPr>
              <a:t>   </a:t>
            </a:r>
            <a:r>
              <a:rPr lang="en-US" dirty="0" smtClean="0">
                <a:latin typeface="OceanSansMTBook" charset="0"/>
                <a:cs typeface="Times New Roman" pitchFamily="18" charset="0"/>
              </a:rPr>
              <a:t>The availability of the source code means that a user can modify and enhance the software to more closely fit its own needs .</a:t>
            </a:r>
            <a:r>
              <a:rPr lang="en-US" sz="2800" dirty="0" smtClean="0">
                <a:latin typeface="OceanSansMTBook" charset="0"/>
                <a:cs typeface="Times New Roman" pitchFamily="18" charset="0"/>
              </a:rPr>
              <a:t> </a:t>
            </a:r>
            <a:r>
              <a:rPr lang="en-US" sz="2800" dirty="0" smtClean="0">
                <a:latin typeface="OceanSansMTBook" charset="0"/>
              </a:rPr>
              <a:t> </a:t>
            </a:r>
          </a:p>
          <a:p>
            <a:pPr eaLnBrk="1" hangingPunct="1"/>
            <a:r>
              <a:rPr lang="en-US" sz="2800" i="1" dirty="0" smtClean="0">
                <a:solidFill>
                  <a:schemeClr val="hlink"/>
                </a:solidFill>
                <a:latin typeface="OceanSansMTBook" charset="0"/>
                <a:cs typeface="Times New Roman" pitchFamily="18" charset="0"/>
              </a:rPr>
              <a:t>No restriction on use</a:t>
            </a:r>
            <a:r>
              <a:rPr lang="en-US" sz="2800" dirty="0" smtClean="0">
                <a:solidFill>
                  <a:schemeClr val="hlink"/>
                </a:solidFill>
                <a:latin typeface="OceanSansMTBook" charset="0"/>
                <a:cs typeface="Times New Roman" pitchFamily="18" charset="0"/>
              </a:rPr>
              <a:t> :</a:t>
            </a:r>
          </a:p>
          <a:p>
            <a:pPr algn="just" eaLnBrk="1" hangingPunct="1">
              <a:buFont typeface="Wingdings" pitchFamily="2" charset="2"/>
              <a:buNone/>
            </a:pPr>
            <a:r>
              <a:rPr lang="en-US" sz="2800" dirty="0" smtClean="0">
                <a:latin typeface="OceanSansMTBook" charset="0"/>
                <a:cs typeface="Times New Roman" pitchFamily="18" charset="0"/>
              </a:rPr>
              <a:t>    </a:t>
            </a:r>
            <a:r>
              <a:rPr lang="en-US" dirty="0" smtClean="0">
                <a:latin typeface="OceanSansMTBook" charset="0"/>
                <a:cs typeface="Times New Roman" pitchFamily="18" charset="0"/>
              </a:rPr>
              <a:t>There are no contractual restrictions on how the software is used .</a:t>
            </a:r>
            <a:r>
              <a:rPr lang="en-US" sz="2800" dirty="0" smtClean="0">
                <a:latin typeface="OceanSansMTBook" charset="0"/>
                <a:cs typeface="Times New Roman" pitchFamily="18" charset="0"/>
              </a:rPr>
              <a:t>  </a:t>
            </a:r>
          </a:p>
          <a:p>
            <a:pPr algn="just" eaLnBrk="1" hangingPunct="1"/>
            <a:r>
              <a:rPr lang="en-US" sz="2800" i="1" dirty="0" smtClean="0">
                <a:solidFill>
                  <a:schemeClr val="hlink"/>
                </a:solidFill>
                <a:latin typeface="OceanSansMTBook" charset="0"/>
                <a:cs typeface="Times New Roman" pitchFamily="18" charset="0"/>
              </a:rPr>
              <a:t>Low cost</a:t>
            </a:r>
            <a:r>
              <a:rPr lang="en-US" sz="2800" dirty="0" smtClean="0">
                <a:solidFill>
                  <a:schemeClr val="hlink"/>
                </a:solidFill>
                <a:latin typeface="OceanSansMTBook" charset="0"/>
                <a:cs typeface="Times New Roman" pitchFamily="18" charset="0"/>
              </a:rPr>
              <a:t> :</a:t>
            </a:r>
          </a:p>
          <a:p>
            <a:pPr algn="just" eaLnBrk="1" hangingPunct="1">
              <a:buFont typeface="Wingdings" pitchFamily="2" charset="2"/>
              <a:buNone/>
            </a:pPr>
            <a:r>
              <a:rPr lang="en-US" dirty="0" smtClean="0">
                <a:latin typeface="OceanSansMTBook" charset="0"/>
                <a:cs typeface="Times New Roman" pitchFamily="18" charset="0"/>
              </a:rPr>
              <a:t>   There is no charge for the software itself.   The major cost is local development.  If the number of users is large, and they share their efforts, each user’s cost is reduced.</a:t>
            </a:r>
            <a:r>
              <a:rPr lang="en-US" dirty="0" smtClean="0">
                <a:solidFill>
                  <a:schemeClr val="hlink"/>
                </a:solidFill>
                <a:latin typeface="OceanSansMTBook" charset="0"/>
                <a:cs typeface="Times New Roman" pitchFamily="18" charset="0"/>
              </a:rPr>
              <a:t> </a:t>
            </a:r>
          </a:p>
          <a:p>
            <a:pPr eaLnBrk="1" hangingPunct="1"/>
            <a:endParaRPr lang="en-US" sz="2800" dirty="0" smtClean="0">
              <a:latin typeface="OceanSansMTBook"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rrowheads="1"/>
          </p:cNvSpPr>
          <p:nvPr>
            <p:ph type="title"/>
          </p:nvPr>
        </p:nvSpPr>
        <p:spPr>
          <a:xfrm>
            <a:off x="304800" y="0"/>
            <a:ext cx="8839200" cy="533400"/>
          </a:xfrm>
        </p:spPr>
        <p:txBody>
          <a:bodyPr>
            <a:normAutofit fontScale="90000"/>
          </a:bodyPr>
          <a:lstStyle/>
          <a:p>
            <a:pPr eaLnBrk="1" fontAlgn="auto" hangingPunct="1">
              <a:spcAft>
                <a:spcPts val="0"/>
              </a:spcAft>
              <a:defRPr/>
            </a:pPr>
            <a:r>
              <a:rPr lang="en-US" sz="3200" b="1" dirty="0">
                <a:solidFill>
                  <a:schemeClr val="bg1">
                    <a:lumMod val="50000"/>
                  </a:schemeClr>
                </a:solidFill>
                <a:latin typeface="OceanSansMTBook" charset="0"/>
                <a:cs typeface="Times New Roman" pitchFamily="18" charset="0"/>
              </a:rPr>
              <a:t>Disadvantages of Open Source Software:</a:t>
            </a:r>
            <a:endParaRPr lang="en-US" sz="3200" b="1" dirty="0">
              <a:solidFill>
                <a:schemeClr val="bg1">
                  <a:lumMod val="50000"/>
                </a:schemeClr>
              </a:solidFill>
            </a:endParaRPr>
          </a:p>
        </p:txBody>
      </p:sp>
      <p:sp>
        <p:nvSpPr>
          <p:cNvPr id="17411" name="Rectangle 3"/>
          <p:cNvSpPr>
            <a:spLocks noGrp="1" noChangeArrowheads="1"/>
          </p:cNvSpPr>
          <p:nvPr>
            <p:ph idx="1"/>
          </p:nvPr>
        </p:nvSpPr>
        <p:spPr>
          <a:xfrm>
            <a:off x="0" y="1066800"/>
            <a:ext cx="8763000" cy="5715000"/>
          </a:xfrm>
        </p:spPr>
        <p:txBody>
          <a:bodyPr/>
          <a:lstStyle/>
          <a:p>
            <a:pPr marL="411163" algn="just" eaLnBrk="1" hangingPunct="1">
              <a:buFont typeface="Wingdings" pitchFamily="2" charset="2"/>
              <a:buChar char=""/>
            </a:pPr>
            <a:r>
              <a:rPr lang="en-US" sz="2800" i="1" smtClean="0">
                <a:solidFill>
                  <a:schemeClr val="hlink"/>
                </a:solidFill>
                <a:latin typeface="OceanSansMTBook" charset="0"/>
                <a:cs typeface="Times New Roman" pitchFamily="18" charset="0"/>
              </a:rPr>
              <a:t>Unanticipated Efforts  </a:t>
            </a:r>
            <a:r>
              <a:rPr lang="en-US" sz="2800" smtClean="0">
                <a:solidFill>
                  <a:schemeClr val="hlink"/>
                </a:solidFill>
                <a:latin typeface="OceanSansMTBook" charset="0"/>
                <a:cs typeface="Times New Roman" pitchFamily="18" charset="0"/>
              </a:rPr>
              <a:t>:</a:t>
            </a:r>
            <a:r>
              <a:rPr lang="en-US" smtClean="0">
                <a:latin typeface="OceanSansMTBook" charset="0"/>
                <a:cs typeface="Times New Roman" pitchFamily="18" charset="0"/>
              </a:rPr>
              <a:t>  A library may find that it needs to do a great deal more work than anticipated to adapt the software to local needs. </a:t>
            </a:r>
            <a:r>
              <a:rPr lang="en-US" sz="2800" smtClean="0">
                <a:latin typeface="OceanSansMTBook" charset="0"/>
                <a:cs typeface="Times New Roman" pitchFamily="18" charset="0"/>
              </a:rPr>
              <a:t> </a:t>
            </a:r>
            <a:r>
              <a:rPr lang="en-US" sz="2800" smtClean="0">
                <a:latin typeface="OceanSansMTBook" charset="0"/>
              </a:rPr>
              <a:t> </a:t>
            </a:r>
          </a:p>
          <a:p>
            <a:pPr marL="411163" eaLnBrk="1" hangingPunct="1">
              <a:buFont typeface="Wingdings" pitchFamily="2" charset="2"/>
              <a:buChar char=""/>
            </a:pPr>
            <a:r>
              <a:rPr lang="en-US" sz="2800" i="1" smtClean="0">
                <a:solidFill>
                  <a:schemeClr val="hlink"/>
                </a:solidFill>
                <a:latin typeface="OceanSansMTBook" charset="0"/>
                <a:cs typeface="Times New Roman" pitchFamily="18" charset="0"/>
              </a:rPr>
              <a:t>Lack of coordination </a:t>
            </a:r>
            <a:r>
              <a:rPr lang="en-US" sz="2800" smtClean="0">
                <a:solidFill>
                  <a:schemeClr val="hlink"/>
                </a:solidFill>
                <a:latin typeface="OceanSansMTBook" charset="0"/>
                <a:cs typeface="Times New Roman" pitchFamily="18" charset="0"/>
              </a:rPr>
              <a:t>:</a:t>
            </a:r>
            <a:r>
              <a:rPr lang="en-US" sz="2800" smtClean="0">
                <a:latin typeface="OceanSansMTBook" charset="0"/>
                <a:cs typeface="Times New Roman" pitchFamily="18" charset="0"/>
              </a:rPr>
              <a:t> </a:t>
            </a:r>
            <a:r>
              <a:rPr lang="en-US" smtClean="0">
                <a:latin typeface="OceanSansMTBook" charset="0"/>
                <a:cs typeface="Times New Roman" pitchFamily="18" charset="0"/>
              </a:rPr>
              <a:t>The decentralized development of open source software means that progress can be chaotic and there may be delays in addressing bugs. </a:t>
            </a:r>
            <a:endParaRPr lang="en-US" sz="2800" smtClean="0">
              <a:latin typeface="OceanSansMTBook" charset="0"/>
              <a:cs typeface="Times New Roman" pitchFamily="18" charset="0"/>
            </a:endParaRPr>
          </a:p>
          <a:p>
            <a:pPr marL="411163" algn="just" eaLnBrk="1" hangingPunct="1">
              <a:buFont typeface="Wingdings" pitchFamily="2" charset="2"/>
              <a:buChar char=""/>
            </a:pPr>
            <a:r>
              <a:rPr lang="en-US" sz="2800" i="1" smtClean="0">
                <a:solidFill>
                  <a:schemeClr val="hlink"/>
                </a:solidFill>
                <a:latin typeface="OceanSansMTBook" charset="0"/>
                <a:cs typeface="Times New Roman" pitchFamily="18" charset="0"/>
              </a:rPr>
              <a:t>Inadequate technical support </a:t>
            </a:r>
            <a:r>
              <a:rPr lang="en-US" sz="2800" smtClean="0">
                <a:solidFill>
                  <a:schemeClr val="hlink"/>
                </a:solidFill>
                <a:latin typeface="OceanSansMTBook" charset="0"/>
                <a:cs typeface="Times New Roman" pitchFamily="18" charset="0"/>
              </a:rPr>
              <a:t>:</a:t>
            </a:r>
            <a:r>
              <a:rPr lang="en-US" smtClean="0">
                <a:latin typeface="OceanSansMTBook" charset="0"/>
                <a:cs typeface="Times New Roman" pitchFamily="18" charset="0"/>
              </a:rPr>
              <a:t> Documentation tends to be limited and aimed at developers.  There usually is limited technical support, especially for users of the software </a:t>
            </a:r>
          </a:p>
          <a:p>
            <a:pPr marL="411163" algn="just" eaLnBrk="1" hangingPunct="1">
              <a:buFont typeface="Wingdings" pitchFamily="2" charset="2"/>
              <a:buChar char=""/>
            </a:pPr>
            <a:r>
              <a:rPr lang="en-US" b="1" i="1" smtClean="0">
                <a:solidFill>
                  <a:schemeClr val="hlink"/>
                </a:solidFill>
                <a:latin typeface="OceanSansMTBook" charset="0"/>
                <a:cs typeface="Times New Roman" pitchFamily="18" charset="0"/>
              </a:rPr>
              <a:t>Customization</a:t>
            </a:r>
            <a:r>
              <a:rPr lang="en-US" smtClean="0">
                <a:solidFill>
                  <a:schemeClr val="hlink"/>
                </a:solidFill>
                <a:latin typeface="OceanSansMTBook" charset="0"/>
                <a:cs typeface="Times New Roman" pitchFamily="18" charset="0"/>
              </a:rPr>
              <a:t> :  </a:t>
            </a:r>
            <a:r>
              <a:rPr lang="en-US" smtClean="0">
                <a:latin typeface="OceanSansMTBook" charset="0"/>
                <a:cs typeface="Times New Roman" pitchFamily="18" charset="0"/>
              </a:rPr>
              <a:t>Open source software may not offer the level of  customization as it is being done in case of commercial software. </a:t>
            </a:r>
          </a:p>
          <a:p>
            <a:pPr marL="411163" eaLnBrk="1" hangingPunct="1">
              <a:buFont typeface="Wingdings" pitchFamily="2" charset="2"/>
              <a:buChar char=""/>
            </a:pPr>
            <a:endParaRPr lang="en-US" sz="2800" smtClean="0">
              <a:latin typeface="OceanSansMTBook"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auto"/>
        <p:txBody>
          <a:bodyPr wrap="square" lIns="91440" tIns="45720" rIns="91440" bIns="45720" numCol="1" anchorCtr="0" compatLnSpc="1">
            <a:prstTxWarp prst="textNoShape">
              <a:avLst/>
            </a:prstTxWarp>
            <a:normAutofit fontScale="90000"/>
          </a:bodyPr>
          <a:lstStyle/>
          <a:p>
            <a:pPr eaLnBrk="1" fontAlgn="auto" hangingPunct="1">
              <a:spcAft>
                <a:spcPts val="0"/>
              </a:spcAft>
              <a:defRPr/>
            </a:pPr>
            <a:r>
              <a:rPr lang="en-US" sz="3900" dirty="0" smtClean="0">
                <a:effectLst>
                  <a:outerShdw blurRad="38100" dist="38100" dir="2700000" algn="tl">
                    <a:srgbClr val="C0C0C0"/>
                  </a:outerShdw>
                </a:effectLst>
              </a:rPr>
              <a:t>Open Source Software: Challenges</a:t>
            </a:r>
            <a:endParaRPr lang="en-IN" sz="3900" dirty="0" smtClean="0">
              <a:effectLst>
                <a:outerShdw blurRad="38100" dist="38100" dir="2700000" algn="tl">
                  <a:srgbClr val="C0C0C0"/>
                </a:outerShdw>
              </a:effectLst>
            </a:endParaRPr>
          </a:p>
        </p:txBody>
      </p:sp>
      <p:sp>
        <p:nvSpPr>
          <p:cNvPr id="18435" name="TextBox 3"/>
          <p:cNvSpPr txBox="1">
            <a:spLocks noChangeArrowheads="1"/>
          </p:cNvSpPr>
          <p:nvPr/>
        </p:nvSpPr>
        <p:spPr bwMode="auto">
          <a:xfrm>
            <a:off x="1600200" y="1295400"/>
            <a:ext cx="7162800" cy="366713"/>
          </a:xfrm>
          <a:prstGeom prst="rect">
            <a:avLst/>
          </a:prstGeom>
          <a:noFill/>
          <a:ln w="9525">
            <a:noFill/>
            <a:miter lim="800000"/>
            <a:headEnd/>
            <a:tailEnd/>
          </a:ln>
        </p:spPr>
        <p:txBody>
          <a:bodyPr>
            <a:spAutoFit/>
          </a:bodyPr>
          <a:lstStyle/>
          <a:p>
            <a:endParaRPr lang="en-IN"/>
          </a:p>
        </p:txBody>
      </p:sp>
      <p:sp>
        <p:nvSpPr>
          <p:cNvPr id="25606" name="Rectangle 6"/>
          <p:cNvSpPr>
            <a:spLocks noChangeArrowheads="1"/>
          </p:cNvSpPr>
          <p:nvPr/>
        </p:nvSpPr>
        <p:spPr bwMode="auto">
          <a:xfrm>
            <a:off x="1219200" y="1524000"/>
            <a:ext cx="7467600" cy="3970338"/>
          </a:xfrm>
          <a:prstGeom prst="rect">
            <a:avLst/>
          </a:prstGeom>
          <a:noFill/>
          <a:ln w="9525">
            <a:noFill/>
            <a:miter lim="800000"/>
            <a:headEnd/>
            <a:tailEnd/>
          </a:ln>
          <a:effectLst/>
        </p:spPr>
        <p:txBody>
          <a:bodyPr>
            <a:spAutoFit/>
          </a:bodyPr>
          <a:lstStyle/>
          <a:p>
            <a:pPr marL="628650" indent="-628650">
              <a:buFont typeface="Arial" pitchFamily="34" charset="0"/>
              <a:buChar char="•"/>
              <a:defRPr/>
            </a:pPr>
            <a:r>
              <a:rPr lang="en-IN" sz="2800" dirty="0">
                <a:latin typeface="+mn-lt"/>
              </a:rPr>
              <a:t>Requires technical knowledge and experienced.  </a:t>
            </a:r>
          </a:p>
          <a:p>
            <a:pPr marL="628650" indent="-628650">
              <a:buFont typeface="Arial" pitchFamily="34" charset="0"/>
              <a:buChar char="•"/>
              <a:defRPr/>
            </a:pPr>
            <a:r>
              <a:rPr lang="en-IN" sz="2800" dirty="0">
                <a:latin typeface="+mn-lt"/>
              </a:rPr>
              <a:t>Accompanying documentation is usually is poor. </a:t>
            </a:r>
          </a:p>
          <a:p>
            <a:pPr marL="628650" indent="-628650">
              <a:buFont typeface="Arial" pitchFamily="34" charset="0"/>
              <a:buChar char="•"/>
              <a:defRPr/>
            </a:pPr>
            <a:r>
              <a:rPr lang="en-IN" sz="2800" dirty="0">
                <a:latin typeface="+mn-lt"/>
              </a:rPr>
              <a:t>Paid support is difficult to get for new software. </a:t>
            </a:r>
          </a:p>
          <a:p>
            <a:pPr marL="628650" indent="-628650">
              <a:buFont typeface="Arial" pitchFamily="34" charset="0"/>
              <a:buChar char="•"/>
              <a:defRPr/>
            </a:pPr>
            <a:r>
              <a:rPr lang="en-IN" sz="2800" dirty="0">
                <a:latin typeface="+mn-lt"/>
              </a:rPr>
              <a:t>There is poor coordination between hardware vendors and open source community.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Oriel</Template>
  <TotalTime>2071</TotalTime>
  <Words>1462</Words>
  <Application>Microsoft Office PowerPoint</Application>
  <PresentationFormat>On-screen Show (4:3)</PresentationFormat>
  <Paragraphs>198</Paragraphs>
  <Slides>30</Slides>
  <Notes>24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2" baseType="lpstr">
      <vt:lpstr>Oriel</vt:lpstr>
      <vt:lpstr>Worksheet</vt:lpstr>
      <vt:lpstr>Open Source  Software For Libraries</vt:lpstr>
      <vt:lpstr>What is Open Source Software?</vt:lpstr>
      <vt:lpstr>Open Source Software?</vt:lpstr>
      <vt:lpstr>Open</vt:lpstr>
      <vt:lpstr>Source</vt:lpstr>
      <vt:lpstr>Key Term of Open Source Definition</vt:lpstr>
      <vt:lpstr>Advantages of Open Source Software :</vt:lpstr>
      <vt:lpstr>Disadvantages of Open Source Software:</vt:lpstr>
      <vt:lpstr>Open Source Software: Challenges</vt:lpstr>
      <vt:lpstr> </vt:lpstr>
      <vt:lpstr>Teething Problems in Using Open Source Software Applications in Libraries</vt:lpstr>
      <vt:lpstr>General Purpose OSS in Use</vt:lpstr>
      <vt:lpstr>In the Library World, FOSS</vt:lpstr>
      <vt:lpstr>Web 2.0  </vt:lpstr>
      <vt:lpstr>Library 2.0</vt:lpstr>
      <vt:lpstr> Open Source Software tools for Library 2.0</vt:lpstr>
      <vt:lpstr>Slide 17</vt:lpstr>
      <vt:lpstr>Slide 18</vt:lpstr>
      <vt:lpstr>Drupal: An open source software for content management</vt:lpstr>
      <vt:lpstr>What can Drupal be?</vt:lpstr>
      <vt:lpstr>WordPress: An Open Source Software for Blogs</vt:lpstr>
      <vt:lpstr>Features of WordPress</vt:lpstr>
      <vt:lpstr>MediaWiki : An open Source Software for Wiki</vt:lpstr>
      <vt:lpstr>RSSOwl: An Open Source RSS Reader</vt:lpstr>
      <vt:lpstr>SOPAC: Social Online Public Access Catalog</vt:lpstr>
      <vt:lpstr>SOPAC features </vt:lpstr>
      <vt:lpstr>PhpBB is a free flat-forum bulletin board software solution that can be used to stay in touch with a group of people or can power your entire website Some of the important features are  Registration Posting :  The primary purpose of phpBB is to facilitate discussion via posting Attachments  Share files by uploading them to the board attaching them to posts. Forums</vt:lpstr>
      <vt:lpstr>Burning Questions</vt:lpstr>
      <vt:lpstr>Conclusion</vt:lpstr>
      <vt:lpstr>Slide 30</vt:lpstr>
    </vt:vector>
  </TitlesOfParts>
  <Company>NISCAIR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CSIR Knowledge Gateway through Open Source Private Cloud infrastructure</dc:title>
  <dc:creator>Nishy P</dc:creator>
  <cp:lastModifiedBy>stc</cp:lastModifiedBy>
  <cp:revision>221</cp:revision>
  <dcterms:created xsi:type="dcterms:W3CDTF">2011-03-22T09:05:07Z</dcterms:created>
  <dcterms:modified xsi:type="dcterms:W3CDTF">2017-02-20T11:06:02Z</dcterms:modified>
</cp:coreProperties>
</file>