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2" r:id="rId3"/>
    <p:sldId id="31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071810"/>
            <a:ext cx="8072494" cy="328614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CONTENT MANAGEMENT SYSTEM</a:t>
            </a:r>
          </a:p>
          <a:p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Presented by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: 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  <a:p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Mukesh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 A.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Pund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  <a:p>
            <a:r>
              <a:rPr lang="en-US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Sr. Principal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Scientist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CSIR-NISCAIR, New Delhi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  <p:pic>
        <p:nvPicPr>
          <p:cNvPr id="4" name="Picture Placeholder 20" descr="joomla-log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85918" y="642918"/>
            <a:ext cx="548640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CATEGORY TOOLBAR</a:t>
            </a:r>
          </a:p>
          <a:p>
            <a:pPr marL="0" indent="0" algn="just">
              <a:buNone/>
            </a:pPr>
            <a:r>
              <a:rPr lang="en-IN" sz="2000" dirty="0" smtClean="0"/>
              <a:t>Click </a:t>
            </a:r>
            <a:r>
              <a:rPr lang="en-IN" sz="2000" dirty="0"/>
              <a:t>on </a:t>
            </a:r>
            <a:r>
              <a:rPr lang="en-IN" sz="2000" b="1" dirty="0"/>
              <a:t>Content --&gt; Category  </a:t>
            </a:r>
            <a:r>
              <a:rPr lang="en-IN" sz="2000" dirty="0"/>
              <a:t> in </a:t>
            </a:r>
            <a:r>
              <a:rPr lang="en-IN" sz="2000" dirty="0" err="1"/>
              <a:t>Joomla</a:t>
            </a:r>
            <a:r>
              <a:rPr lang="en-IN" sz="2000" dirty="0"/>
              <a:t> administrator control panel. It manages to create categorize the articles which allows to group your content better. The following figure depicts the Category </a:t>
            </a:r>
            <a:r>
              <a:rPr lang="en-IN" sz="2000" dirty="0" smtClean="0"/>
              <a:t>Toolbar.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lvl="0"/>
            <a:r>
              <a:rPr lang="en-IN" sz="2000" b="1" dirty="0"/>
              <a:t>New: </a:t>
            </a:r>
            <a:r>
              <a:rPr lang="en-IN" sz="2000" dirty="0"/>
              <a:t>Add a new category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sz="2000" b="1" dirty="0"/>
              <a:t>Edit: </a:t>
            </a:r>
            <a:r>
              <a:rPr lang="en-IN" sz="2000" dirty="0"/>
              <a:t>Edits an existing category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Publish: </a:t>
            </a:r>
            <a:r>
              <a:rPr lang="en-IN" sz="2000" dirty="0"/>
              <a:t>Publish the categories to the user on the website.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714488"/>
            <a:ext cx="914400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lvl="0" algn="just"/>
            <a:r>
              <a:rPr lang="en-IN" sz="2000" b="1" dirty="0" err="1"/>
              <a:t>Unpublish</a:t>
            </a:r>
            <a:r>
              <a:rPr lang="en-IN" sz="2000" b="1" dirty="0"/>
              <a:t>: </a:t>
            </a:r>
            <a:r>
              <a:rPr lang="en-IN" sz="2000" dirty="0" err="1"/>
              <a:t>Unpublish</a:t>
            </a:r>
            <a:r>
              <a:rPr lang="en-IN" sz="2000" dirty="0"/>
              <a:t> the categories to the user on the website</a:t>
            </a:r>
            <a:r>
              <a:rPr lang="en-IN" sz="2000" dirty="0" smtClean="0"/>
              <a:t>.</a:t>
            </a:r>
            <a:endParaRPr lang="en-IN" sz="2000" dirty="0"/>
          </a:p>
          <a:p>
            <a:pPr lvl="0" algn="just"/>
            <a:r>
              <a:rPr lang="en-IN" sz="2000" b="1" dirty="0"/>
              <a:t>Archive: </a:t>
            </a:r>
            <a:r>
              <a:rPr lang="en-IN" sz="2000" dirty="0"/>
              <a:t>It can change the status of the categories to published or unpublished</a:t>
            </a:r>
            <a:r>
              <a:rPr lang="en-IN" sz="2000" b="1" dirty="0"/>
              <a:t> </a:t>
            </a:r>
            <a:r>
              <a:rPr lang="en-IN" sz="2000" dirty="0"/>
              <a:t>by selecting archived in the select status filter</a:t>
            </a:r>
            <a:r>
              <a:rPr lang="en-IN" sz="2000" dirty="0" smtClean="0"/>
              <a:t>.</a:t>
            </a:r>
            <a:endParaRPr lang="en-IN" sz="2000" dirty="0"/>
          </a:p>
          <a:p>
            <a:pPr lvl="0" algn="just"/>
            <a:r>
              <a:rPr lang="en-IN" sz="2000" b="1" dirty="0"/>
              <a:t>Check In: </a:t>
            </a:r>
            <a:r>
              <a:rPr lang="en-IN" sz="2000" dirty="0"/>
              <a:t>Check-in the particular selected category. Multiple categories can be</a:t>
            </a:r>
            <a:r>
              <a:rPr lang="en-IN" sz="2000" b="1" dirty="0"/>
              <a:t> </a:t>
            </a:r>
            <a:r>
              <a:rPr lang="en-IN" sz="2000" dirty="0"/>
              <a:t>checked-in</a:t>
            </a:r>
            <a:r>
              <a:rPr lang="en-IN" sz="2000" dirty="0" smtClean="0"/>
              <a:t>.</a:t>
            </a:r>
            <a:endParaRPr lang="en-IN" sz="2000" dirty="0"/>
          </a:p>
          <a:p>
            <a:pPr lvl="0" algn="just"/>
            <a:r>
              <a:rPr lang="en-IN" sz="2000" b="1" dirty="0"/>
              <a:t>Trash: </a:t>
            </a:r>
            <a:r>
              <a:rPr lang="en-IN" sz="2000" dirty="0"/>
              <a:t>Delete the selected category permanently</a:t>
            </a:r>
            <a:r>
              <a:rPr lang="en-IN" sz="2000" dirty="0" smtClean="0"/>
              <a:t>.</a:t>
            </a:r>
            <a:endParaRPr lang="en-IN" sz="2000" dirty="0"/>
          </a:p>
          <a:p>
            <a:pPr lvl="0" algn="just"/>
            <a:r>
              <a:rPr lang="en-IN" sz="2000" b="1" dirty="0"/>
              <a:t>Batch: </a:t>
            </a:r>
            <a:r>
              <a:rPr lang="en-IN" sz="2000" dirty="0"/>
              <a:t>Selected categories are processed by batch</a:t>
            </a:r>
            <a:r>
              <a:rPr lang="en-IN" sz="2000" dirty="0" smtClean="0"/>
              <a:t>.</a:t>
            </a:r>
            <a:endParaRPr lang="en-IN" sz="2000" dirty="0"/>
          </a:p>
          <a:p>
            <a:pPr lvl="0" algn="just"/>
            <a:r>
              <a:rPr lang="en-IN" sz="2000" b="1" dirty="0"/>
              <a:t>Rebuild: </a:t>
            </a:r>
            <a:r>
              <a:rPr lang="en-IN" sz="2000" dirty="0"/>
              <a:t>It is used to rebuild the categories tree data</a:t>
            </a:r>
            <a:r>
              <a:rPr lang="en-IN" sz="2000" dirty="0" smtClean="0"/>
              <a:t>.</a:t>
            </a:r>
            <a:endParaRPr lang="en-IN" sz="2000" dirty="0"/>
          </a:p>
          <a:p>
            <a:pPr lvl="0" algn="just"/>
            <a:r>
              <a:rPr lang="en-IN" sz="2000" b="1" dirty="0"/>
              <a:t>Help: </a:t>
            </a:r>
            <a:r>
              <a:rPr lang="en-IN" sz="2000" dirty="0"/>
              <a:t>Help button is used to open the help screen</a:t>
            </a:r>
            <a:r>
              <a:rPr lang="en-IN" sz="2000" dirty="0" smtClean="0"/>
              <a:t>.</a:t>
            </a:r>
            <a:endParaRPr lang="en-IN" sz="2000" dirty="0"/>
          </a:p>
          <a:p>
            <a:pPr lvl="0" algn="just"/>
            <a:r>
              <a:rPr lang="en-IN" sz="2000" b="1" dirty="0"/>
              <a:t>Option: </a:t>
            </a:r>
            <a:r>
              <a:rPr lang="en-IN" sz="2000" dirty="0"/>
              <a:t>It opens the setting window where you can change the setting of the</a:t>
            </a:r>
            <a:r>
              <a:rPr lang="en-IN" sz="2000" b="1" dirty="0"/>
              <a:t> </a:t>
            </a:r>
            <a:r>
              <a:rPr lang="en-IN" sz="2000" dirty="0"/>
              <a:t>articles.</a:t>
            </a:r>
          </a:p>
          <a:p>
            <a:pPr algn="just">
              <a:buNone/>
            </a:pPr>
            <a:r>
              <a:rPr lang="en-IN" sz="2000" dirty="0"/>
              <a:t> </a:t>
            </a:r>
          </a:p>
          <a:p>
            <a:pPr algn="just">
              <a:buNone/>
            </a:pP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MEDIA TOOLBAR</a:t>
            </a:r>
          </a:p>
          <a:p>
            <a:pPr marL="0" indent="0" algn="just">
              <a:buNone/>
            </a:pPr>
            <a:r>
              <a:rPr lang="en-IN" sz="2000" dirty="0" smtClean="0"/>
              <a:t>Click </a:t>
            </a:r>
            <a:r>
              <a:rPr lang="en-IN" sz="2000" dirty="0"/>
              <a:t>on </a:t>
            </a:r>
            <a:r>
              <a:rPr lang="en-IN" sz="2000" b="1" dirty="0"/>
              <a:t>Content --&gt; Media  </a:t>
            </a:r>
            <a:r>
              <a:rPr lang="en-IN" sz="2000" dirty="0"/>
              <a:t> in </a:t>
            </a:r>
            <a:r>
              <a:rPr lang="en-IN" sz="2000" dirty="0" err="1"/>
              <a:t>Joomla</a:t>
            </a:r>
            <a:r>
              <a:rPr lang="en-IN" sz="2000" dirty="0"/>
              <a:t> administrator control panel. It manages the files by uploading a new file or deleting the existing ones on your web server. Given below is a snapshot of the Media   Toolbar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lvl="0"/>
            <a:r>
              <a:rPr lang="en-IN" sz="2000" b="1" dirty="0"/>
              <a:t>Upload: </a:t>
            </a:r>
            <a:r>
              <a:rPr lang="en-IN" sz="2000" dirty="0"/>
              <a:t>Upload images from your system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Create New Folder: </a:t>
            </a:r>
            <a:r>
              <a:rPr lang="en-IN" sz="2000" dirty="0"/>
              <a:t>Create a new folder on </a:t>
            </a:r>
            <a:r>
              <a:rPr lang="en-IN" sz="2000" dirty="0" err="1"/>
              <a:t>Joomla</a:t>
            </a:r>
            <a:r>
              <a:rPr lang="en-IN" sz="2000" dirty="0"/>
              <a:t> server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Delete: </a:t>
            </a:r>
            <a:r>
              <a:rPr lang="en-IN" sz="2000" dirty="0"/>
              <a:t>Deletes the selected item/images permanently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Help: </a:t>
            </a:r>
            <a:r>
              <a:rPr lang="en-IN" sz="2000" dirty="0"/>
              <a:t>This opens the help screen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Option: </a:t>
            </a:r>
            <a:r>
              <a:rPr lang="en-IN" sz="2000" dirty="0"/>
              <a:t>It opens the setting window where you can change the setting of the</a:t>
            </a:r>
            <a:r>
              <a:rPr lang="en-IN" sz="2000" b="1" dirty="0"/>
              <a:t> </a:t>
            </a:r>
            <a:r>
              <a:rPr lang="en-IN" sz="2000" dirty="0"/>
              <a:t>articles.</a:t>
            </a:r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785926"/>
            <a:ext cx="914400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0722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sz="2400" b="1" u="sng" dirty="0" smtClean="0"/>
              <a:t>MENU  TOOLBAR</a:t>
            </a:r>
          </a:p>
          <a:p>
            <a:pPr marL="0" indent="0" algn="just">
              <a:buNone/>
            </a:pPr>
            <a:r>
              <a:rPr lang="en-IN" sz="2200" dirty="0" smtClean="0"/>
              <a:t>Click </a:t>
            </a:r>
            <a:r>
              <a:rPr lang="en-IN" sz="2200" dirty="0"/>
              <a:t>on </a:t>
            </a:r>
            <a:r>
              <a:rPr lang="en-IN" sz="2200" b="1" dirty="0"/>
              <a:t>Menus --&gt; Menu  </a:t>
            </a:r>
            <a:r>
              <a:rPr lang="en-IN" sz="2200" dirty="0"/>
              <a:t> in </a:t>
            </a:r>
            <a:r>
              <a:rPr lang="en-IN" sz="2200" dirty="0" err="1"/>
              <a:t>Joomla</a:t>
            </a:r>
            <a:r>
              <a:rPr lang="en-IN" sz="2200" dirty="0"/>
              <a:t> administrator control panel. It manages the menu items. Here new menus are created, deleted or menus are managed subsequently. Given below is a snapshot of the Menu  </a:t>
            </a:r>
            <a:r>
              <a:rPr lang="en-IN" sz="2200" dirty="0" smtClean="0"/>
              <a:t>Toolbar.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r>
              <a:rPr lang="en-IN" sz="2000" dirty="0"/>
              <a:t> </a:t>
            </a:r>
          </a:p>
          <a:p>
            <a:pPr lvl="0"/>
            <a:endParaRPr lang="en-IN" sz="2200" b="1" dirty="0" smtClean="0"/>
          </a:p>
          <a:p>
            <a:pPr lvl="0"/>
            <a:r>
              <a:rPr lang="en-IN" sz="2200" b="1" dirty="0" smtClean="0"/>
              <a:t>New</a:t>
            </a:r>
            <a:r>
              <a:rPr lang="en-IN" sz="2200" b="1" dirty="0"/>
              <a:t>: </a:t>
            </a:r>
            <a:r>
              <a:rPr lang="en-IN" sz="2200" dirty="0"/>
              <a:t>It creates a new menu item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Edit: </a:t>
            </a:r>
            <a:r>
              <a:rPr lang="en-IN" sz="2200" dirty="0"/>
              <a:t>Edits the selected menu item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Delete: </a:t>
            </a:r>
            <a:r>
              <a:rPr lang="en-IN" sz="2200" dirty="0"/>
              <a:t>Deletes the selected menu item permanently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Rebuild: </a:t>
            </a:r>
            <a:r>
              <a:rPr lang="en-IN" sz="2200" dirty="0"/>
              <a:t>It rebuilds or refreshes the relevant menu items present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Help: </a:t>
            </a:r>
            <a:r>
              <a:rPr lang="en-IN" sz="2200" dirty="0"/>
              <a:t>Help button is used to open the help screen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Option: </a:t>
            </a:r>
            <a:r>
              <a:rPr lang="en-IN" sz="2200" dirty="0"/>
              <a:t>It opens the setting window where you can change the setting of the</a:t>
            </a:r>
            <a:r>
              <a:rPr lang="en-IN" sz="2200" b="1" dirty="0"/>
              <a:t> </a:t>
            </a:r>
            <a:r>
              <a:rPr lang="en-IN" sz="2200" dirty="0"/>
              <a:t>articles</a:t>
            </a:r>
            <a:r>
              <a:rPr lang="en-IN" sz="2200" dirty="0" smtClean="0"/>
              <a:t>.</a:t>
            </a:r>
            <a:endParaRPr lang="en-IN" sz="2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524000"/>
            <a:ext cx="900115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72518" cy="64294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2400" b="1" u="sng" dirty="0" smtClean="0"/>
              <a:t>MODULE TOOLBAR</a:t>
            </a:r>
          </a:p>
          <a:p>
            <a:pPr marL="0" indent="0" algn="just">
              <a:buNone/>
            </a:pPr>
            <a:r>
              <a:rPr lang="en-IN" sz="2200" dirty="0" smtClean="0"/>
              <a:t>Click </a:t>
            </a:r>
            <a:r>
              <a:rPr lang="en-IN" sz="2200" dirty="0"/>
              <a:t>on </a:t>
            </a:r>
            <a:r>
              <a:rPr lang="en-IN" sz="2200" b="1" dirty="0"/>
              <a:t>Extension --&gt; Module  </a:t>
            </a:r>
            <a:r>
              <a:rPr lang="en-IN" sz="2200" dirty="0"/>
              <a:t> in </a:t>
            </a:r>
            <a:r>
              <a:rPr lang="en-IN" sz="2200" dirty="0" err="1"/>
              <a:t>Joomla</a:t>
            </a:r>
            <a:r>
              <a:rPr lang="en-IN" sz="2200" dirty="0"/>
              <a:t> administrator control panel. It manages the modules location and functions that are installed. The following figure depicts the Module </a:t>
            </a:r>
            <a:r>
              <a:rPr lang="en-IN" sz="2200" dirty="0" smtClean="0"/>
              <a:t>Toolbar.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lvl="0"/>
            <a:endParaRPr lang="en-IN" sz="2000" b="1" dirty="0" smtClean="0"/>
          </a:p>
          <a:p>
            <a:pPr lvl="0"/>
            <a:r>
              <a:rPr lang="en-IN" sz="2200" b="1" dirty="0" smtClean="0"/>
              <a:t>New</a:t>
            </a:r>
            <a:r>
              <a:rPr lang="en-IN" sz="2200" b="1" dirty="0"/>
              <a:t>: </a:t>
            </a:r>
            <a:r>
              <a:rPr lang="en-IN" sz="2200" dirty="0"/>
              <a:t>It creates new modules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Edit: </a:t>
            </a:r>
            <a:r>
              <a:rPr lang="en-IN" sz="2200" dirty="0"/>
              <a:t>It edits the selected modules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Duplicate: </a:t>
            </a:r>
            <a:r>
              <a:rPr lang="en-IN" sz="2200" dirty="0"/>
              <a:t>A copy of the selected module can be created using this button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Publish: </a:t>
            </a:r>
            <a:r>
              <a:rPr lang="en-IN" sz="2200" dirty="0"/>
              <a:t>Publish the selected modules to the user on the website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 err="1"/>
              <a:t>Unpublish</a:t>
            </a:r>
            <a:r>
              <a:rPr lang="en-IN" sz="2200" b="1" dirty="0"/>
              <a:t>: </a:t>
            </a:r>
            <a:r>
              <a:rPr lang="en-IN" sz="2200" dirty="0" err="1"/>
              <a:t>Unpublish</a:t>
            </a:r>
            <a:r>
              <a:rPr lang="en-IN" sz="2200" dirty="0"/>
              <a:t> the selected modules to the user on the website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Check In: </a:t>
            </a:r>
            <a:r>
              <a:rPr lang="en-IN" sz="2200" dirty="0"/>
              <a:t>Check-in the particular selected modules. Multiple modules can be</a:t>
            </a:r>
            <a:r>
              <a:rPr lang="en-IN" sz="2200" b="1" dirty="0"/>
              <a:t> </a:t>
            </a:r>
            <a:r>
              <a:rPr lang="en-IN" sz="2200" dirty="0"/>
              <a:t>checked in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Trash: </a:t>
            </a:r>
            <a:r>
              <a:rPr lang="en-IN" sz="2200" dirty="0"/>
              <a:t>Delete the selected modules permanently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Batch: </a:t>
            </a:r>
            <a:r>
              <a:rPr lang="en-IN" sz="2200" dirty="0"/>
              <a:t>Selected modules are processed by batch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Option: </a:t>
            </a:r>
            <a:r>
              <a:rPr lang="en-IN" sz="2200" dirty="0"/>
              <a:t>It opens the setting window where you can change the setting of the</a:t>
            </a:r>
            <a:r>
              <a:rPr lang="en-IN" sz="2200" b="1" dirty="0"/>
              <a:t> </a:t>
            </a:r>
            <a:r>
              <a:rPr lang="en-IN" sz="2200" dirty="0"/>
              <a:t>articles</a:t>
            </a:r>
            <a:r>
              <a:rPr lang="en-IN" sz="2200" dirty="0" smtClean="0"/>
              <a:t>.</a:t>
            </a:r>
            <a:endParaRPr lang="en-IN" sz="22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285860"/>
            <a:ext cx="892971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4294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200" b="1" u="sng" dirty="0" smtClean="0"/>
              <a:t>USER TOOLBAR</a:t>
            </a:r>
            <a:r>
              <a:rPr lang="en-IN" sz="2200" u="sng" dirty="0" smtClean="0"/>
              <a:t> </a:t>
            </a:r>
            <a:endParaRPr lang="en-IN" sz="2400" u="sng" dirty="0" smtClean="0"/>
          </a:p>
          <a:p>
            <a:pPr marL="0" indent="0" algn="just">
              <a:buNone/>
            </a:pPr>
            <a:r>
              <a:rPr lang="en-IN" sz="2000" dirty="0" smtClean="0"/>
              <a:t>Click </a:t>
            </a:r>
            <a:r>
              <a:rPr lang="en-IN" sz="2000" dirty="0"/>
              <a:t>on </a:t>
            </a:r>
            <a:r>
              <a:rPr lang="en-IN" sz="2000" b="1" dirty="0"/>
              <a:t>Users --&gt; User  </a:t>
            </a:r>
            <a:r>
              <a:rPr lang="en-IN" sz="2000" dirty="0"/>
              <a:t> in </a:t>
            </a:r>
            <a:r>
              <a:rPr lang="en-IN" sz="2000" dirty="0" err="1"/>
              <a:t>Joomla</a:t>
            </a:r>
            <a:r>
              <a:rPr lang="en-IN" sz="2000" dirty="0"/>
              <a:t> administrator control panel. It manages all the user information such as Username, Email, Last Visit Date and Registration Date. Given below is the snapshot of the User   Toolbar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lvl="0"/>
            <a:endParaRPr lang="en-IN" sz="2000" b="1" dirty="0" smtClean="0"/>
          </a:p>
          <a:p>
            <a:pPr lvl="0"/>
            <a:r>
              <a:rPr lang="en-IN" sz="2000" b="1" dirty="0" smtClean="0"/>
              <a:t>New</a:t>
            </a:r>
            <a:r>
              <a:rPr lang="en-IN" sz="2000" b="1" dirty="0"/>
              <a:t>: </a:t>
            </a:r>
            <a:r>
              <a:rPr lang="en-IN" sz="2000" dirty="0"/>
              <a:t>It creates a new user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Edit: </a:t>
            </a:r>
            <a:r>
              <a:rPr lang="en-IN" sz="2000" dirty="0"/>
              <a:t>It edits the selected user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Activate: </a:t>
            </a:r>
            <a:r>
              <a:rPr lang="en-IN" sz="2000" dirty="0"/>
              <a:t>It activates multiple users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Block: </a:t>
            </a:r>
            <a:r>
              <a:rPr lang="en-IN" sz="2000" dirty="0"/>
              <a:t>It blocks the selected user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Unblock: </a:t>
            </a:r>
            <a:r>
              <a:rPr lang="en-IN" sz="2000" dirty="0"/>
              <a:t>It unblocks the selected users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  <a:endParaRPr lang="en-IN" sz="2000" dirty="0" smtClean="0"/>
          </a:p>
          <a:p>
            <a:pPr lvl="0"/>
            <a:r>
              <a:rPr lang="en-IN" sz="2000" b="1" dirty="0" smtClean="0"/>
              <a:t>Delete</a:t>
            </a:r>
            <a:r>
              <a:rPr lang="en-IN" sz="2000" b="1" dirty="0"/>
              <a:t>: </a:t>
            </a:r>
            <a:r>
              <a:rPr lang="en-IN" sz="2000" dirty="0"/>
              <a:t>It deletes the particular users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Batch: </a:t>
            </a:r>
            <a:r>
              <a:rPr lang="en-IN" sz="2000" dirty="0"/>
              <a:t>Selected users are processed as a batch.</a:t>
            </a:r>
          </a:p>
          <a:p>
            <a:r>
              <a:rPr lang="en-IN" sz="2000" b="1" dirty="0"/>
              <a:t>Option: </a:t>
            </a:r>
            <a:r>
              <a:rPr lang="en-IN" sz="2000" dirty="0"/>
              <a:t>It opens the setting window where you can change the setting of the</a:t>
            </a:r>
            <a:r>
              <a:rPr lang="en-IN" sz="2000" b="1" dirty="0"/>
              <a:t> </a:t>
            </a:r>
            <a:r>
              <a:rPr lang="en-IN" sz="2000" dirty="0"/>
              <a:t>articles</a:t>
            </a:r>
            <a:r>
              <a:rPr lang="en-IN" sz="2000" dirty="0" smtClean="0"/>
              <a:t>.</a:t>
            </a: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643050"/>
            <a:ext cx="8929718" cy="171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GLOBAL CONFIGURATION TOOLBAR</a:t>
            </a:r>
            <a:r>
              <a:rPr lang="en-IN" sz="2200" u="sng" dirty="0" smtClean="0"/>
              <a:t> </a:t>
            </a:r>
          </a:p>
          <a:p>
            <a:pPr marL="0" indent="0" algn="just">
              <a:buNone/>
            </a:pPr>
            <a:r>
              <a:rPr lang="en-IN" sz="2000" dirty="0" smtClean="0"/>
              <a:t>Click </a:t>
            </a:r>
            <a:r>
              <a:rPr lang="en-IN" sz="2000" dirty="0"/>
              <a:t>on </a:t>
            </a:r>
            <a:r>
              <a:rPr lang="en-IN" sz="2000" b="1" dirty="0"/>
              <a:t>System --&gt; Global Configuration</a:t>
            </a:r>
            <a:r>
              <a:rPr lang="en-IN" sz="2000" dirty="0"/>
              <a:t> in </a:t>
            </a:r>
            <a:r>
              <a:rPr lang="en-IN" sz="2000" dirty="0" err="1"/>
              <a:t>Joomla</a:t>
            </a:r>
            <a:r>
              <a:rPr lang="en-IN" sz="2000" dirty="0"/>
              <a:t> administrator control panel. It manages the global setting of the </a:t>
            </a:r>
            <a:r>
              <a:rPr lang="en-IN" sz="2000" dirty="0" err="1"/>
              <a:t>Joomla</a:t>
            </a:r>
            <a:r>
              <a:rPr lang="en-IN" sz="2000" dirty="0"/>
              <a:t> site. Given below is a snapshot of the Global Configuration Toolbar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lvl="0"/>
            <a:r>
              <a:rPr lang="en-IN" sz="2000" b="1" dirty="0"/>
              <a:t>Save: </a:t>
            </a:r>
            <a:r>
              <a:rPr lang="en-IN" sz="2000" dirty="0"/>
              <a:t>Saves the configuration and stays on the same screen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Save &amp; Close: </a:t>
            </a:r>
            <a:r>
              <a:rPr lang="en-IN" sz="2000" dirty="0"/>
              <a:t>Saves the configuration and closes the screen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Cancel: </a:t>
            </a:r>
            <a:r>
              <a:rPr lang="en-IN" sz="2000" dirty="0"/>
              <a:t>Cancels the configuration changes and returns to the previous screen</a:t>
            </a:r>
            <a:r>
              <a:rPr lang="en-IN" sz="2000" b="1" dirty="0"/>
              <a:t> </a:t>
            </a:r>
            <a:r>
              <a:rPr lang="en-IN" sz="2000" dirty="0"/>
              <a:t>without saving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Help: </a:t>
            </a:r>
            <a:r>
              <a:rPr lang="en-IN" sz="2000" dirty="0"/>
              <a:t>Help button is used to open the help screen.</a:t>
            </a:r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2071678"/>
            <a:ext cx="914400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2400" b="1" u="sng" dirty="0" smtClean="0"/>
              <a:t>TEMPLATE TOOLBAR</a:t>
            </a:r>
          </a:p>
          <a:p>
            <a:pPr marL="0" indent="0" algn="just">
              <a:buNone/>
            </a:pPr>
            <a:r>
              <a:rPr lang="en-IN" sz="2200" dirty="0" smtClean="0"/>
              <a:t>Click </a:t>
            </a:r>
            <a:r>
              <a:rPr lang="en-IN" sz="2200" dirty="0"/>
              <a:t>on </a:t>
            </a:r>
            <a:r>
              <a:rPr lang="en-IN" sz="2200" b="1" dirty="0"/>
              <a:t>Extension --&gt; Template  </a:t>
            </a:r>
            <a:r>
              <a:rPr lang="en-IN" sz="2200" dirty="0"/>
              <a:t> in </a:t>
            </a:r>
            <a:r>
              <a:rPr lang="en-IN" sz="2200" dirty="0" err="1"/>
              <a:t>Joomla</a:t>
            </a:r>
            <a:r>
              <a:rPr lang="en-IN" sz="2200" dirty="0"/>
              <a:t> administrator control panel. It manages the templates that you use in the website. The following picture shows the Template   Toolbar.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/>
          </a:p>
          <a:p>
            <a:pPr lvl="0"/>
            <a:endParaRPr lang="en-IN" sz="2000" b="1" dirty="0" smtClean="0"/>
          </a:p>
          <a:p>
            <a:pPr lvl="0"/>
            <a:r>
              <a:rPr lang="en-IN" sz="2000" b="1" dirty="0" smtClean="0"/>
              <a:t>Default</a:t>
            </a:r>
            <a:r>
              <a:rPr lang="en-IN" sz="2000" b="1" dirty="0"/>
              <a:t>: </a:t>
            </a:r>
            <a:r>
              <a:rPr lang="en-IN" sz="2000" dirty="0"/>
              <a:t>Sets the particular selected style as default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Edit: </a:t>
            </a:r>
            <a:r>
              <a:rPr lang="en-IN" sz="2000" dirty="0"/>
              <a:t>Edits the template pages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Duplicate: </a:t>
            </a:r>
            <a:r>
              <a:rPr lang="en-IN" sz="2000" dirty="0"/>
              <a:t>Creates a duplicate template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Delete: </a:t>
            </a:r>
            <a:r>
              <a:rPr lang="en-IN" sz="2000" dirty="0"/>
              <a:t>Deletes the template</a:t>
            </a:r>
            <a:r>
              <a:rPr lang="en-IN" dirty="0" smtClean="0"/>
              <a:t>.</a:t>
            </a:r>
          </a:p>
          <a:p>
            <a:pPr lvl="0"/>
            <a:r>
              <a:rPr lang="en-IN" sz="2200" b="1" dirty="0"/>
              <a:t>Help: </a:t>
            </a:r>
            <a:r>
              <a:rPr lang="en-IN" sz="2200" dirty="0"/>
              <a:t>Help button is used to open the help screen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Option: </a:t>
            </a:r>
            <a:r>
              <a:rPr lang="en-IN" sz="2200" dirty="0"/>
              <a:t>It opens the setting window where you can change the setting of the</a:t>
            </a:r>
            <a:r>
              <a:rPr lang="en-IN" sz="2200" b="1" dirty="0"/>
              <a:t> </a:t>
            </a:r>
            <a:r>
              <a:rPr lang="en-IN" sz="2200" dirty="0"/>
              <a:t>articles.</a:t>
            </a:r>
          </a:p>
          <a:p>
            <a:pPr lvl="0">
              <a:buNone/>
            </a:pPr>
            <a:endParaRPr lang="en-IN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LANGUAGE TOOLBAR</a:t>
            </a:r>
          </a:p>
          <a:p>
            <a:pPr marL="0" indent="0" algn="just">
              <a:buNone/>
            </a:pPr>
            <a:r>
              <a:rPr lang="en-IN" sz="2000" dirty="0" smtClean="0"/>
              <a:t>Click </a:t>
            </a:r>
            <a:r>
              <a:rPr lang="en-IN" sz="2000" dirty="0"/>
              <a:t>on </a:t>
            </a:r>
            <a:r>
              <a:rPr lang="en-IN" sz="2000" b="1" dirty="0"/>
              <a:t>Extension --&gt; Language  </a:t>
            </a:r>
            <a:r>
              <a:rPr lang="en-IN" sz="2000" dirty="0"/>
              <a:t> in </a:t>
            </a:r>
            <a:r>
              <a:rPr lang="en-IN" sz="2000" dirty="0" err="1"/>
              <a:t>Joomla</a:t>
            </a:r>
            <a:r>
              <a:rPr lang="en-IN" sz="2000" dirty="0"/>
              <a:t> administrator control panel. It manages the languages that you use in the website. The following picture shows the Language   Toolbar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 lvl="0"/>
            <a:r>
              <a:rPr lang="en-IN" sz="2000" b="1" dirty="0"/>
              <a:t>Default: </a:t>
            </a:r>
            <a:r>
              <a:rPr lang="en-IN" sz="2000" dirty="0"/>
              <a:t>Sets the particular selected language as default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Install Language: </a:t>
            </a:r>
            <a:r>
              <a:rPr lang="en-IN" sz="2000" dirty="0"/>
              <a:t>Install the required language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Help: </a:t>
            </a:r>
            <a:r>
              <a:rPr lang="en-IN" sz="2000" dirty="0"/>
              <a:t>Help button is used to open the help screen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Option: </a:t>
            </a:r>
            <a:r>
              <a:rPr lang="en-IN" sz="2000" dirty="0"/>
              <a:t>It opens the setting window where you can change the setting of the</a:t>
            </a:r>
            <a:r>
              <a:rPr lang="en-IN" sz="2000" b="1" dirty="0"/>
              <a:t> </a:t>
            </a:r>
            <a:r>
              <a:rPr lang="en-IN" sz="2000" dirty="0"/>
              <a:t>articles.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785926"/>
            <a:ext cx="914400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28802"/>
            <a:ext cx="8601076" cy="4643470"/>
          </a:xfrm>
        </p:spPr>
        <p:txBody>
          <a:bodyPr/>
          <a:lstStyle/>
          <a:p>
            <a:pPr marL="0" indent="0" algn="just">
              <a:buNone/>
            </a:pPr>
            <a:r>
              <a:rPr lang="en-IN" sz="2000" dirty="0"/>
              <a:t>Menu   allows creating custom menus for your website and allows </a:t>
            </a:r>
            <a:r>
              <a:rPr lang="en-IN" sz="2000" dirty="0" smtClean="0"/>
              <a:t>navigation through </a:t>
            </a:r>
            <a:r>
              <a:rPr lang="en-IN" sz="2000" dirty="0"/>
              <a:t>your website</a:t>
            </a:r>
            <a:r>
              <a:rPr lang="en-IN" sz="2000" dirty="0" smtClean="0"/>
              <a:t>.</a:t>
            </a:r>
            <a:endParaRPr lang="en-IN" sz="2000" dirty="0"/>
          </a:p>
          <a:p>
            <a:pPr algn="just">
              <a:buNone/>
            </a:pPr>
            <a:r>
              <a:rPr lang="en-IN" sz="2000" b="1" dirty="0"/>
              <a:t>Step (1): </a:t>
            </a:r>
            <a:r>
              <a:rPr lang="en-IN" sz="2000" dirty="0"/>
              <a:t>Click on</a:t>
            </a:r>
            <a:r>
              <a:rPr lang="en-IN" sz="2000" b="1" dirty="0"/>
              <a:t> Menus </a:t>
            </a:r>
            <a:r>
              <a:rPr lang="en-IN" sz="2000" dirty="0"/>
              <a:t>-&gt;</a:t>
            </a:r>
            <a:r>
              <a:rPr lang="en-IN" sz="2000" b="1" dirty="0"/>
              <a:t>Manage </a:t>
            </a:r>
            <a:r>
              <a:rPr lang="en-IN" sz="2000" dirty="0"/>
              <a:t>in </a:t>
            </a:r>
            <a:r>
              <a:rPr lang="en-IN" sz="2000" dirty="0" err="1"/>
              <a:t>Joomla</a:t>
            </a:r>
            <a:r>
              <a:rPr lang="en-IN" sz="2000" dirty="0"/>
              <a:t> administrator, you will get the</a:t>
            </a:r>
            <a:r>
              <a:rPr lang="en-IN" sz="2000" b="1" dirty="0"/>
              <a:t> </a:t>
            </a:r>
            <a:r>
              <a:rPr lang="en-IN" sz="2000" b="1" dirty="0" smtClean="0"/>
              <a:t>	</a:t>
            </a:r>
            <a:r>
              <a:rPr lang="en-IN" sz="2000" dirty="0" smtClean="0"/>
              <a:t>following </a:t>
            </a:r>
            <a:r>
              <a:rPr lang="en-IN" sz="2000" dirty="0"/>
              <a:t>screen: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Horizontal Scroll 3"/>
          <p:cNvSpPr/>
          <p:nvPr/>
        </p:nvSpPr>
        <p:spPr>
          <a:xfrm>
            <a:off x="2857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MENUS</a:t>
            </a:r>
            <a:endParaRPr lang="en-IN" sz="40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357562"/>
            <a:ext cx="9144000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72494" cy="5929354"/>
          </a:xfrm>
        </p:spPr>
        <p:txBody>
          <a:bodyPr>
            <a:normAutofit/>
          </a:bodyPr>
          <a:lstStyle/>
          <a:p>
            <a:endParaRPr lang="en-US" sz="6000" b="1" dirty="0" smtClean="0">
              <a:solidFill>
                <a:srgbClr val="002060"/>
              </a:solidFill>
            </a:endParaRPr>
          </a:p>
          <a:p>
            <a:r>
              <a:rPr lang="en-US" sz="6000" b="1" dirty="0" smtClean="0">
                <a:solidFill>
                  <a:srgbClr val="002060"/>
                </a:solidFill>
              </a:rPr>
              <a:t>ADMINISTRATOR WORKSPACE/JOOMLA DASHBOARD</a:t>
            </a:r>
            <a:endParaRPr lang="en-US" sz="6000" b="1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/>
              <a:t>Step (2): </a:t>
            </a:r>
            <a:r>
              <a:rPr lang="en-IN" sz="2000" dirty="0"/>
              <a:t>To add a new menu to your website, go to</a:t>
            </a:r>
            <a:r>
              <a:rPr lang="en-IN" sz="2000" b="1" dirty="0"/>
              <a:t> Menus </a:t>
            </a:r>
            <a:r>
              <a:rPr lang="en-IN" sz="2000" dirty="0"/>
              <a:t>-&gt;</a:t>
            </a:r>
            <a:r>
              <a:rPr lang="en-IN" sz="2000" b="1" dirty="0"/>
              <a:t>Manage </a:t>
            </a:r>
            <a:r>
              <a:rPr lang="en-IN" sz="2000" dirty="0"/>
              <a:t>-&gt;</a:t>
            </a:r>
            <a:r>
              <a:rPr lang="en-IN" sz="2000" b="1" dirty="0"/>
              <a:t> New </a:t>
            </a:r>
            <a:r>
              <a:rPr lang="en-IN" sz="2000" b="1" dirty="0" smtClean="0"/>
              <a:t>	</a:t>
            </a:r>
            <a:r>
              <a:rPr lang="en-IN" sz="2000" dirty="0" smtClean="0"/>
              <a:t>and </a:t>
            </a:r>
            <a:r>
              <a:rPr lang="en-IN" sz="2000" dirty="0"/>
              <a:t>you will get the following screen: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 lvl="0"/>
            <a:r>
              <a:rPr lang="en-IN" sz="2000" b="1" dirty="0"/>
              <a:t>Title: </a:t>
            </a:r>
            <a:r>
              <a:rPr lang="en-IN" sz="2000" dirty="0"/>
              <a:t>Title of the menu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Menu Type: </a:t>
            </a:r>
            <a:r>
              <a:rPr lang="en-IN" sz="2000" dirty="0"/>
              <a:t>Type of menu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Description: </a:t>
            </a:r>
            <a:r>
              <a:rPr lang="en-IN" sz="2000" dirty="0"/>
              <a:t>Brief description about the menu.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071546"/>
            <a:ext cx="914400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en-IN" sz="2000" b="1" dirty="0"/>
              <a:t>Step (3): </a:t>
            </a:r>
            <a:r>
              <a:rPr lang="en-IN" sz="2000" dirty="0"/>
              <a:t>To create a new menu item, go to</a:t>
            </a:r>
            <a:r>
              <a:rPr lang="en-IN" sz="2000" b="1" dirty="0"/>
              <a:t> Menus </a:t>
            </a:r>
            <a:r>
              <a:rPr lang="en-IN" sz="2000" dirty="0"/>
              <a:t>-&gt;</a:t>
            </a:r>
            <a:r>
              <a:rPr lang="en-IN" sz="2000" b="1" dirty="0"/>
              <a:t> Name of the Menu </a:t>
            </a:r>
            <a:r>
              <a:rPr lang="en-IN" sz="2000" dirty="0"/>
              <a:t>-&gt;</a:t>
            </a:r>
            <a:r>
              <a:rPr lang="en-IN" sz="2000" b="1" dirty="0"/>
              <a:t> </a:t>
            </a:r>
            <a:r>
              <a:rPr lang="en-IN" sz="2000" b="1" dirty="0" smtClean="0"/>
              <a:t>	New  </a:t>
            </a:r>
            <a:r>
              <a:rPr lang="en-IN" sz="2000" dirty="0"/>
              <a:t>as shown in the following screen</a:t>
            </a:r>
            <a:r>
              <a:rPr lang="en-IN" sz="2000" dirty="0" smtClean="0"/>
              <a:t>: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marL="0" indent="0" algn="just">
              <a:buNone/>
            </a:pPr>
            <a:r>
              <a:rPr lang="en-IN" sz="2000" dirty="0"/>
              <a:t>You can also add new menu item via </a:t>
            </a:r>
            <a:r>
              <a:rPr lang="en-IN" sz="2000" i="1" dirty="0"/>
              <a:t>User Menu</a:t>
            </a:r>
            <a:r>
              <a:rPr lang="en-IN" sz="2000" dirty="0"/>
              <a:t>. All the steps </a:t>
            </a:r>
            <a:r>
              <a:rPr lang="en-IN" sz="2000" dirty="0" smtClean="0"/>
              <a:t>described below </a:t>
            </a:r>
            <a:r>
              <a:rPr lang="en-IN" sz="2000" dirty="0"/>
              <a:t>applies to menu item creation via this method</a:t>
            </a:r>
            <a:r>
              <a:rPr lang="en-IN" sz="2000" dirty="0" smtClean="0"/>
              <a:t>.</a:t>
            </a:r>
            <a:endParaRPr lang="en-IN" sz="2000" dirty="0"/>
          </a:p>
          <a:p>
            <a:pPr marL="0" indent="0">
              <a:buNone/>
            </a:pPr>
            <a:r>
              <a:rPr lang="en-IN" sz="2000" dirty="0"/>
              <a:t>When you open the page of a New Menu Item, you will get the following screen:</a:t>
            </a:r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1071546"/>
            <a:ext cx="900115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20000"/>
          </a:bodyPr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pPr>
              <a:buNone/>
            </a:pPr>
            <a:r>
              <a:rPr lang="en-IN" sz="2400" dirty="0"/>
              <a:t>There are two main sections under New Menu Item</a:t>
            </a:r>
            <a:r>
              <a:rPr lang="en-IN" sz="2400" dirty="0" smtClean="0"/>
              <a:t>:</a:t>
            </a:r>
            <a:endParaRPr lang="en-IN" sz="2400" dirty="0"/>
          </a:p>
          <a:p>
            <a:pPr lvl="0"/>
            <a:r>
              <a:rPr lang="en-IN" sz="2400" b="1" dirty="0"/>
              <a:t>Menu Title</a:t>
            </a:r>
            <a:r>
              <a:rPr lang="en-IN" sz="2400" dirty="0"/>
              <a:t>: It displays the title of the menu item in the menu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</a:p>
          <a:p>
            <a:pPr lvl="0" algn="just"/>
            <a:r>
              <a:rPr lang="en-IN" sz="2400" b="1" dirty="0"/>
              <a:t>Alias</a:t>
            </a:r>
            <a:r>
              <a:rPr lang="en-IN" sz="2400" dirty="0"/>
              <a:t>: It is used as SEF </a:t>
            </a:r>
            <a:r>
              <a:rPr lang="en-IN" sz="2400" dirty="0" err="1"/>
              <a:t>url</a:t>
            </a:r>
            <a:r>
              <a:rPr lang="en-IN" sz="2400" dirty="0"/>
              <a:t>. </a:t>
            </a:r>
            <a:r>
              <a:rPr lang="en-IN" sz="2400" dirty="0" err="1"/>
              <a:t>Joomla</a:t>
            </a:r>
            <a:r>
              <a:rPr lang="en-IN" sz="2400" dirty="0"/>
              <a:t> will automatically fill the value of the title. It</a:t>
            </a:r>
            <a:r>
              <a:rPr lang="en-IN" sz="2400" b="1" dirty="0"/>
              <a:t> </a:t>
            </a:r>
            <a:r>
              <a:rPr lang="en-IN" sz="2400" dirty="0"/>
              <a:t>will produce UTF-8 aliases; it does not allow spaces and underscores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</a:p>
          <a:p>
            <a:pPr marL="0" indent="0" algn="just">
              <a:buNone/>
            </a:pPr>
            <a:r>
              <a:rPr lang="en-IN" sz="2400" dirty="0"/>
              <a:t>There are some tabs present while creating menu items as shown in the following screen:</a:t>
            </a:r>
          </a:p>
          <a:p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14290"/>
            <a:ext cx="914400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865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sz="2400" b="1" u="sng" dirty="0" smtClean="0"/>
              <a:t>DETAILS</a:t>
            </a:r>
            <a:endParaRPr lang="en-IN" sz="2000" b="1" u="sng" dirty="0" smtClean="0"/>
          </a:p>
          <a:p>
            <a:pPr>
              <a:buNone/>
            </a:pPr>
            <a:r>
              <a:rPr lang="en-IN" sz="2200" dirty="0" smtClean="0"/>
              <a:t>The </a:t>
            </a:r>
            <a:r>
              <a:rPr lang="en-IN" sz="2200" i="1" dirty="0"/>
              <a:t>Details</a:t>
            </a:r>
            <a:r>
              <a:rPr lang="en-IN" sz="2200" dirty="0"/>
              <a:t> tab in </a:t>
            </a:r>
            <a:r>
              <a:rPr lang="en-IN" sz="2200" i="1" dirty="0"/>
              <a:t>Add New Menu Item</a:t>
            </a:r>
            <a:r>
              <a:rPr lang="en-IN" sz="2200" dirty="0"/>
              <a:t>, is as shown below</a:t>
            </a:r>
            <a:r>
              <a:rPr lang="en-IN" sz="2200" dirty="0" smtClean="0"/>
              <a:t>: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algn="just">
              <a:buNone/>
            </a:pPr>
            <a:r>
              <a:rPr lang="en-IN" sz="2200" dirty="0" smtClean="0"/>
              <a:t>It </a:t>
            </a:r>
            <a:r>
              <a:rPr lang="en-IN" sz="2200" dirty="0"/>
              <a:t>contains the following options</a:t>
            </a:r>
            <a:r>
              <a:rPr lang="en-IN" sz="2200" dirty="0" smtClean="0"/>
              <a:t>:</a:t>
            </a:r>
            <a:r>
              <a:rPr lang="en-IN" sz="2200" dirty="0"/>
              <a:t> </a:t>
            </a:r>
          </a:p>
          <a:p>
            <a:pPr lvl="0" algn="just"/>
            <a:r>
              <a:rPr lang="en-IN" sz="2200" b="1" dirty="0"/>
              <a:t>Menu Item Type</a:t>
            </a:r>
            <a:r>
              <a:rPr lang="en-IN" sz="2200" dirty="0"/>
              <a:t>: It specifies the type of menu item such as articles, tags, web</a:t>
            </a:r>
            <a:r>
              <a:rPr lang="en-IN" sz="2200" b="1" dirty="0"/>
              <a:t> </a:t>
            </a:r>
            <a:r>
              <a:rPr lang="en-IN" sz="2200" dirty="0"/>
              <a:t>links, system links, contacts etc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 algn="just"/>
            <a:r>
              <a:rPr lang="en-IN" sz="2200" b="1" dirty="0"/>
              <a:t>Link</a:t>
            </a:r>
            <a:r>
              <a:rPr lang="en-IN" sz="2200" dirty="0"/>
              <a:t>: It determines the link in the menu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 algn="just"/>
            <a:r>
              <a:rPr lang="en-IN" sz="2200" b="1" dirty="0"/>
              <a:t>Target Window</a:t>
            </a:r>
            <a:r>
              <a:rPr lang="en-IN" sz="2200" dirty="0"/>
              <a:t>: It provides three options:</a:t>
            </a:r>
            <a:r>
              <a:rPr lang="en-IN" sz="2200" b="1" dirty="0"/>
              <a:t> </a:t>
            </a:r>
            <a:r>
              <a:rPr lang="en-IN" sz="2200" i="1" dirty="0"/>
              <a:t>Parent</a:t>
            </a:r>
            <a:r>
              <a:rPr lang="en-IN" sz="2200" dirty="0"/>
              <a:t>,</a:t>
            </a:r>
            <a:r>
              <a:rPr lang="en-IN" sz="2200" b="1" dirty="0"/>
              <a:t> </a:t>
            </a:r>
            <a:r>
              <a:rPr lang="en-IN" sz="2200" i="1" dirty="0"/>
              <a:t>New Window with Navigation</a:t>
            </a:r>
            <a:r>
              <a:rPr lang="en-IN" sz="2200" b="1" dirty="0"/>
              <a:t> </a:t>
            </a:r>
            <a:r>
              <a:rPr lang="en-IN" sz="2200" dirty="0"/>
              <a:t>and </a:t>
            </a:r>
            <a:r>
              <a:rPr lang="en-IN" sz="2200" i="1" dirty="0"/>
              <a:t>New without Navigation</a:t>
            </a:r>
            <a:r>
              <a:rPr lang="en-IN" sz="2200" dirty="0"/>
              <a:t> which targets the browser window when a menu item is clicked.</a:t>
            </a:r>
          </a:p>
          <a:p>
            <a:pPr>
              <a:buNone/>
            </a:pPr>
            <a:endParaRPr lang="en-IN" sz="2000" b="1" dirty="0"/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38200"/>
            <a:ext cx="9144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Autofit/>
          </a:bodyPr>
          <a:lstStyle/>
          <a:p>
            <a:pPr lvl="0"/>
            <a:r>
              <a:rPr lang="en-IN" sz="2000" b="1" dirty="0"/>
              <a:t>Template Style</a:t>
            </a:r>
            <a:r>
              <a:rPr lang="en-IN" sz="2000" dirty="0"/>
              <a:t>: You can select a template style for your website by clicking</a:t>
            </a:r>
            <a:r>
              <a:rPr lang="en-IN" sz="2000" b="1" dirty="0"/>
              <a:t> </a:t>
            </a:r>
            <a:r>
              <a:rPr lang="en-IN" sz="2000" dirty="0"/>
              <a:t>dropdown menu which gives </a:t>
            </a:r>
            <a:r>
              <a:rPr lang="en-IN" sz="2000" i="1" dirty="0"/>
              <a:t>Beez3 - Default</a:t>
            </a:r>
            <a:r>
              <a:rPr lang="en-IN" sz="2000" dirty="0"/>
              <a:t> and </a:t>
            </a:r>
            <a:r>
              <a:rPr lang="en-IN" sz="2000" i="1" dirty="0" err="1"/>
              <a:t>protostar</a:t>
            </a:r>
            <a:r>
              <a:rPr lang="en-IN" sz="2000" i="1" dirty="0"/>
              <a:t> - Default</a:t>
            </a:r>
            <a:r>
              <a:rPr lang="en-IN" sz="2000" dirty="0"/>
              <a:t> styles or provides default templates for your website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Menu Location</a:t>
            </a:r>
            <a:r>
              <a:rPr lang="en-IN" sz="2000" dirty="0"/>
              <a:t>: It specifies which menu link will appear; either the</a:t>
            </a:r>
            <a:r>
              <a:rPr lang="en-IN" sz="2000" b="1" dirty="0"/>
              <a:t> </a:t>
            </a:r>
            <a:r>
              <a:rPr lang="en-IN" sz="2000" i="1" dirty="0"/>
              <a:t>Main Menu</a:t>
            </a:r>
            <a:r>
              <a:rPr lang="en-IN" sz="2000" b="1" dirty="0"/>
              <a:t> </a:t>
            </a:r>
            <a:r>
              <a:rPr lang="en-IN" sz="2000" dirty="0" smtClean="0"/>
              <a:t>or</a:t>
            </a:r>
            <a:endParaRPr lang="en-IN" sz="2000" dirty="0"/>
          </a:p>
          <a:p>
            <a:r>
              <a:rPr lang="en-IN" sz="2000" i="1" dirty="0"/>
              <a:t>User Menu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Parent Item</a:t>
            </a:r>
            <a:r>
              <a:rPr lang="en-IN" sz="2000" dirty="0"/>
              <a:t>: This helps you select a parent item by selecting either</a:t>
            </a:r>
            <a:r>
              <a:rPr lang="en-IN" sz="2000" b="1" dirty="0"/>
              <a:t> </a:t>
            </a:r>
            <a:r>
              <a:rPr lang="en-IN" sz="2000" i="1" dirty="0"/>
              <a:t>Menu Item</a:t>
            </a:r>
            <a:r>
              <a:rPr lang="en-IN" sz="2000" b="1" dirty="0"/>
              <a:t> </a:t>
            </a:r>
            <a:r>
              <a:rPr lang="en-IN" sz="2000" i="1" dirty="0"/>
              <a:t>Root </a:t>
            </a:r>
            <a:r>
              <a:rPr lang="en-IN" sz="2000" dirty="0"/>
              <a:t>or</a:t>
            </a:r>
            <a:r>
              <a:rPr lang="en-IN" sz="2000" i="1" dirty="0"/>
              <a:t> Home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Status</a:t>
            </a:r>
            <a:r>
              <a:rPr lang="en-IN" sz="2000" dirty="0"/>
              <a:t>: It displays the status of the article. Status such as</a:t>
            </a:r>
            <a:r>
              <a:rPr lang="en-IN" sz="2000" b="1" dirty="0"/>
              <a:t> </a:t>
            </a:r>
            <a:r>
              <a:rPr lang="en-IN" sz="2000" i="1" dirty="0"/>
              <a:t>Published</a:t>
            </a:r>
            <a:r>
              <a:rPr lang="en-IN" sz="2000" dirty="0"/>
              <a:t>,</a:t>
            </a:r>
            <a:r>
              <a:rPr lang="en-IN" sz="2000" b="1" dirty="0"/>
              <a:t> </a:t>
            </a:r>
            <a:r>
              <a:rPr lang="en-IN" sz="2000" i="1" dirty="0"/>
              <a:t>Unpublished</a:t>
            </a:r>
            <a:r>
              <a:rPr lang="en-IN" sz="2000" b="1" dirty="0"/>
              <a:t> </a:t>
            </a:r>
            <a:r>
              <a:rPr lang="en-IN" sz="2000" dirty="0"/>
              <a:t>and </a:t>
            </a:r>
            <a:r>
              <a:rPr lang="en-IN" sz="2000" i="1" dirty="0"/>
              <a:t>Trashed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Default Page</a:t>
            </a:r>
            <a:r>
              <a:rPr lang="en-IN" sz="2000" dirty="0"/>
              <a:t>: It provides</a:t>
            </a:r>
            <a:r>
              <a:rPr lang="en-IN" sz="2000" b="1" dirty="0"/>
              <a:t> </a:t>
            </a:r>
            <a:r>
              <a:rPr lang="en-IN" sz="2000" i="1" dirty="0"/>
              <a:t>Yes</a:t>
            </a:r>
            <a:r>
              <a:rPr lang="en-IN" sz="2000" b="1" dirty="0"/>
              <a:t> </a:t>
            </a:r>
            <a:r>
              <a:rPr lang="en-IN" sz="2000" dirty="0"/>
              <a:t>or</a:t>
            </a:r>
            <a:r>
              <a:rPr lang="en-IN" sz="2000" b="1" dirty="0"/>
              <a:t> </a:t>
            </a:r>
            <a:r>
              <a:rPr lang="en-IN" sz="2000" i="1" dirty="0"/>
              <a:t>No</a:t>
            </a:r>
            <a:r>
              <a:rPr lang="en-IN" sz="2000" b="1" dirty="0"/>
              <a:t> </a:t>
            </a:r>
            <a:r>
              <a:rPr lang="en-IN" sz="2000" dirty="0"/>
              <a:t>options to set the menu item as default or</a:t>
            </a:r>
            <a:r>
              <a:rPr lang="en-IN" sz="2000" b="1" dirty="0"/>
              <a:t> </a:t>
            </a:r>
            <a:r>
              <a:rPr lang="en-IN" sz="2000" dirty="0"/>
              <a:t>home page of the site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Access</a:t>
            </a:r>
            <a:r>
              <a:rPr lang="en-IN" sz="2000" dirty="0"/>
              <a:t>: Only the selected option from this dropdown list such as</a:t>
            </a:r>
            <a:r>
              <a:rPr lang="en-IN" sz="2000" b="1" dirty="0"/>
              <a:t> </a:t>
            </a:r>
            <a:r>
              <a:rPr lang="en-IN" sz="2000" i="1" dirty="0"/>
              <a:t>Guest</a:t>
            </a:r>
            <a:r>
              <a:rPr lang="en-IN" sz="2000" dirty="0"/>
              <a:t>,</a:t>
            </a:r>
            <a:r>
              <a:rPr lang="en-IN" sz="2000" b="1" dirty="0"/>
              <a:t> </a:t>
            </a:r>
            <a:r>
              <a:rPr lang="en-IN" sz="2000" i="1" dirty="0"/>
              <a:t>Public</a:t>
            </a:r>
            <a:r>
              <a:rPr lang="en-IN" sz="2000" dirty="0"/>
              <a:t>,</a:t>
            </a:r>
            <a:r>
              <a:rPr lang="en-IN" sz="2000" b="1" dirty="0"/>
              <a:t> </a:t>
            </a:r>
            <a:r>
              <a:rPr lang="en-IN" sz="2000" i="1" dirty="0"/>
              <a:t>Super Users</a:t>
            </a:r>
            <a:r>
              <a:rPr lang="en-IN" sz="2000" dirty="0"/>
              <a:t>, Registered and</a:t>
            </a:r>
            <a:r>
              <a:rPr lang="en-IN" sz="2000" i="1" dirty="0"/>
              <a:t> Special </a:t>
            </a:r>
            <a:r>
              <a:rPr lang="en-IN" sz="2000" dirty="0"/>
              <a:t>can view the site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Language</a:t>
            </a:r>
            <a:r>
              <a:rPr lang="en-IN" sz="2000" dirty="0"/>
              <a:t>: It specifies the language of the site. It provides either</a:t>
            </a:r>
            <a:r>
              <a:rPr lang="en-IN" sz="2000" b="1" dirty="0"/>
              <a:t> </a:t>
            </a:r>
            <a:r>
              <a:rPr lang="en-IN" sz="2000" i="1" dirty="0"/>
              <a:t>ALL</a:t>
            </a:r>
            <a:r>
              <a:rPr lang="en-IN" sz="2000" b="1" dirty="0"/>
              <a:t> </a:t>
            </a:r>
            <a:r>
              <a:rPr lang="en-IN" sz="2000" dirty="0"/>
              <a:t>or</a:t>
            </a:r>
            <a:r>
              <a:rPr lang="en-IN" sz="2000" b="1" dirty="0"/>
              <a:t> </a:t>
            </a:r>
            <a:r>
              <a:rPr lang="en-IN" sz="2000" i="1" dirty="0"/>
              <a:t>English</a:t>
            </a:r>
            <a:r>
              <a:rPr lang="en-IN" sz="2000" b="1" dirty="0"/>
              <a:t> </a:t>
            </a:r>
            <a:r>
              <a:rPr lang="en-IN" sz="2000" i="1" dirty="0"/>
              <a:t>(UK) </a:t>
            </a:r>
            <a:r>
              <a:rPr lang="en-IN" sz="2000" dirty="0"/>
              <a:t>options.     </a:t>
            </a:r>
            <a:r>
              <a:rPr lang="en-IN" sz="2000" dirty="0" smtClean="0"/>
              <a:t>                                                                                         </a:t>
            </a:r>
            <a:endParaRPr lang="en-IN" sz="2000" dirty="0"/>
          </a:p>
          <a:p>
            <a:r>
              <a:rPr lang="en-IN" sz="2000" b="1" dirty="0"/>
              <a:t>Note</a:t>
            </a:r>
            <a:r>
              <a:rPr lang="en-IN" sz="2000" dirty="0"/>
              <a:t>: It is used to enter the text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u="sng" dirty="0" smtClean="0"/>
              <a:t>LINK TYPE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000" dirty="0"/>
              <a:t>The next tab is </a:t>
            </a:r>
            <a:r>
              <a:rPr lang="en-IN" sz="2000" i="1" dirty="0"/>
              <a:t>Link Type</a:t>
            </a:r>
            <a:r>
              <a:rPr lang="en-IN" sz="2000" dirty="0"/>
              <a:t> in </a:t>
            </a:r>
            <a:r>
              <a:rPr lang="en-IN" sz="2000" i="1" dirty="0"/>
              <a:t>Add New Menu Item</a:t>
            </a:r>
            <a:r>
              <a:rPr lang="en-IN" sz="2000" dirty="0"/>
              <a:t>, as shown below</a:t>
            </a:r>
            <a:r>
              <a:rPr lang="en-IN" sz="2000" dirty="0" smtClean="0"/>
              <a:t>: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 lvl="0"/>
            <a:endParaRPr lang="en-IN" sz="2000" b="1" dirty="0" smtClean="0"/>
          </a:p>
          <a:p>
            <a:pPr lvl="0"/>
            <a:r>
              <a:rPr lang="en-IN" sz="2000" b="1" dirty="0" smtClean="0"/>
              <a:t>Link </a:t>
            </a:r>
            <a:r>
              <a:rPr lang="en-IN" sz="2000" b="1" dirty="0"/>
              <a:t>Title Attribute</a:t>
            </a:r>
            <a:r>
              <a:rPr lang="en-IN" sz="2000" dirty="0"/>
              <a:t>: It specifies a description for the title attribute of the given</a:t>
            </a:r>
            <a:r>
              <a:rPr lang="en-IN" sz="2000" b="1" dirty="0"/>
              <a:t> </a:t>
            </a:r>
            <a:r>
              <a:rPr lang="en-IN" sz="2000" dirty="0"/>
              <a:t>hyperlink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Link CSS Style</a:t>
            </a:r>
            <a:r>
              <a:rPr lang="en-IN" sz="2000" dirty="0"/>
              <a:t>: It applies a custom CSS style to the hyperlink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Link Image</a:t>
            </a:r>
            <a:r>
              <a:rPr lang="en-IN" sz="2000" dirty="0"/>
              <a:t>: It uses an image to be used with hyperlink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Add Menu Title</a:t>
            </a:r>
            <a:r>
              <a:rPr lang="en-IN" sz="2000" dirty="0"/>
              <a:t>: It provides</a:t>
            </a:r>
            <a:r>
              <a:rPr lang="en-IN" sz="2000" b="1" dirty="0"/>
              <a:t> </a:t>
            </a:r>
            <a:r>
              <a:rPr lang="en-IN" sz="2000" i="1" dirty="0"/>
              <a:t>Yes</a:t>
            </a:r>
            <a:r>
              <a:rPr lang="en-IN" sz="2000" b="1" dirty="0"/>
              <a:t> </a:t>
            </a:r>
            <a:r>
              <a:rPr lang="en-IN" sz="2000" dirty="0"/>
              <a:t>or No options and adds the menu title next to</a:t>
            </a:r>
            <a:r>
              <a:rPr lang="en-IN" sz="2000" b="1" dirty="0"/>
              <a:t> </a:t>
            </a:r>
            <a:r>
              <a:rPr lang="en-IN" sz="2000" dirty="0"/>
              <a:t>the image. The default is </a:t>
            </a:r>
            <a:r>
              <a:rPr lang="en-IN" sz="2000" i="1" dirty="0"/>
              <a:t>Yes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42984"/>
            <a:ext cx="914400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PAGE DISPLAY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sz="2000" dirty="0"/>
              <a:t>The next tab </a:t>
            </a:r>
            <a:r>
              <a:rPr lang="en-IN" sz="2000" i="1" dirty="0"/>
              <a:t>Page Display</a:t>
            </a:r>
            <a:r>
              <a:rPr lang="en-IN" sz="2000" dirty="0"/>
              <a:t> in </a:t>
            </a:r>
            <a:r>
              <a:rPr lang="en-IN" sz="2000" i="1" dirty="0"/>
              <a:t>Add New Menu Item</a:t>
            </a:r>
            <a:r>
              <a:rPr lang="en-IN" sz="2000" dirty="0"/>
              <a:t>, is as shown below</a:t>
            </a:r>
            <a:r>
              <a:rPr lang="en-IN" sz="2000" dirty="0" smtClean="0"/>
              <a:t>: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lvl="0"/>
            <a:r>
              <a:rPr lang="en-IN" sz="2000" b="1" dirty="0"/>
              <a:t>Browser Page Title</a:t>
            </a:r>
            <a:r>
              <a:rPr lang="en-IN" sz="2000" dirty="0"/>
              <a:t>: It specifies the description of the browser page title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Show Page Heading</a:t>
            </a:r>
            <a:r>
              <a:rPr lang="en-IN" sz="2000" dirty="0"/>
              <a:t>: It provides</a:t>
            </a:r>
            <a:r>
              <a:rPr lang="en-IN" sz="2000" b="1" dirty="0"/>
              <a:t> </a:t>
            </a:r>
            <a:r>
              <a:rPr lang="en-IN" sz="2000" i="1" dirty="0"/>
              <a:t>Yes</a:t>
            </a:r>
            <a:r>
              <a:rPr lang="en-IN" sz="2000" b="1" dirty="0"/>
              <a:t> </a:t>
            </a:r>
            <a:r>
              <a:rPr lang="en-IN" sz="2000" dirty="0"/>
              <a:t>or</a:t>
            </a:r>
            <a:r>
              <a:rPr lang="en-IN" sz="2000" b="1" dirty="0"/>
              <a:t> </a:t>
            </a:r>
            <a:r>
              <a:rPr lang="en-IN" sz="2000" i="1" dirty="0"/>
              <a:t>No</a:t>
            </a:r>
            <a:r>
              <a:rPr lang="en-IN" sz="2000" b="1" dirty="0"/>
              <a:t> </a:t>
            </a:r>
            <a:r>
              <a:rPr lang="en-IN" sz="2000" dirty="0"/>
              <a:t>option which hides or shows the page</a:t>
            </a:r>
            <a:r>
              <a:rPr lang="en-IN" sz="2000" b="1" dirty="0"/>
              <a:t> </a:t>
            </a:r>
            <a:r>
              <a:rPr lang="en-IN" sz="2000" dirty="0"/>
              <a:t>title in the page heading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Page Heading</a:t>
            </a:r>
            <a:r>
              <a:rPr lang="en-IN" sz="2000" dirty="0"/>
              <a:t>: It specifies the text for the page heading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r>
              <a:rPr lang="en-IN" sz="2000" b="1" dirty="0"/>
              <a:t>Page Class</a:t>
            </a:r>
            <a:r>
              <a:rPr lang="en-IN" sz="2000" dirty="0"/>
              <a:t>: It defines the optional CSS class to styling the elements in the page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42984"/>
            <a:ext cx="914400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sz="2600" b="1" u="sng" dirty="0" smtClean="0"/>
              <a:t>METADATA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sz="2400" dirty="0"/>
              <a:t>The next tab </a:t>
            </a:r>
            <a:r>
              <a:rPr lang="en-IN" sz="2400" i="1" dirty="0"/>
              <a:t>Metadata</a:t>
            </a:r>
            <a:r>
              <a:rPr lang="en-IN" sz="2400" dirty="0"/>
              <a:t> in </a:t>
            </a:r>
            <a:r>
              <a:rPr lang="en-IN" sz="2400" i="1" dirty="0"/>
              <a:t>Add New Menu Item</a:t>
            </a:r>
            <a:r>
              <a:rPr lang="en-IN" sz="2400" dirty="0"/>
              <a:t>, is as shown below</a:t>
            </a:r>
            <a:r>
              <a:rPr lang="en-IN" sz="2400" dirty="0" smtClean="0"/>
              <a:t>: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400" dirty="0" smtClean="0"/>
              <a:t>It </a:t>
            </a:r>
            <a:r>
              <a:rPr lang="en-IN" sz="2400" dirty="0"/>
              <a:t>contains following options as described below</a:t>
            </a:r>
            <a:r>
              <a:rPr lang="en-IN" sz="2400" dirty="0" smtClean="0"/>
              <a:t>:</a:t>
            </a:r>
            <a:r>
              <a:rPr lang="en-IN" sz="2400" dirty="0"/>
              <a:t> </a:t>
            </a:r>
          </a:p>
          <a:p>
            <a:pPr lvl="0"/>
            <a:r>
              <a:rPr lang="en-IN" sz="2400" b="1" dirty="0"/>
              <a:t>Meta Description</a:t>
            </a:r>
            <a:r>
              <a:rPr lang="en-IN" sz="2400" dirty="0"/>
              <a:t>: It is used as an optional paragraph which includes a</a:t>
            </a:r>
            <a:r>
              <a:rPr lang="en-IN" sz="2400" b="1" dirty="0"/>
              <a:t> </a:t>
            </a:r>
            <a:r>
              <a:rPr lang="en-IN" sz="2400" dirty="0"/>
              <a:t>description of the page and is displayed in the results of the search engines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</a:p>
          <a:p>
            <a:pPr lvl="0"/>
            <a:r>
              <a:rPr lang="en-IN" sz="2400" b="1" dirty="0"/>
              <a:t>Meta Keywords</a:t>
            </a:r>
            <a:r>
              <a:rPr lang="en-IN" sz="2400" dirty="0"/>
              <a:t>: These are the optional keywords to be used in the html page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</a:p>
          <a:p>
            <a:pPr lvl="0"/>
            <a:r>
              <a:rPr lang="en-IN" sz="2400" b="1" dirty="0" smtClean="0"/>
              <a:t>Robots</a:t>
            </a:r>
            <a:r>
              <a:rPr lang="en-IN" sz="2400" dirty="0"/>
              <a:t>: It specifies robot instructions such as</a:t>
            </a:r>
            <a:r>
              <a:rPr lang="en-IN" sz="2400" b="1" dirty="0"/>
              <a:t> </a:t>
            </a:r>
            <a:r>
              <a:rPr lang="en-IN" sz="2400" i="1" dirty="0"/>
              <a:t>use Global</a:t>
            </a:r>
            <a:r>
              <a:rPr lang="en-IN" sz="2400" dirty="0"/>
              <a:t>,</a:t>
            </a:r>
            <a:r>
              <a:rPr lang="en-IN" sz="2400" b="1" dirty="0"/>
              <a:t> </a:t>
            </a:r>
            <a:r>
              <a:rPr lang="en-IN" sz="2400" i="1" dirty="0"/>
              <a:t>Index, Follow</a:t>
            </a:r>
            <a:r>
              <a:rPr lang="en-IN" sz="2400" dirty="0"/>
              <a:t>,</a:t>
            </a:r>
            <a:r>
              <a:rPr lang="en-IN" sz="2400" b="1" dirty="0"/>
              <a:t> </a:t>
            </a:r>
            <a:r>
              <a:rPr lang="en-IN" sz="2400" i="1" dirty="0"/>
              <a:t>No</a:t>
            </a:r>
            <a:r>
              <a:rPr lang="en-IN" sz="2400" b="1" dirty="0"/>
              <a:t> </a:t>
            </a:r>
            <a:r>
              <a:rPr lang="en-IN" sz="2400" i="1" dirty="0"/>
              <a:t>Index, No follow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  <a:endParaRPr lang="en-IN" sz="2400" b="1" dirty="0" smtClean="0"/>
          </a:p>
          <a:p>
            <a:pPr lvl="0"/>
            <a:r>
              <a:rPr lang="en-IN" sz="2400" b="1" dirty="0" smtClean="0"/>
              <a:t>Secure</a:t>
            </a:r>
            <a:r>
              <a:rPr lang="en-IN" sz="2400" dirty="0"/>
              <a:t>: It defines whether link must use SSL or Secure Site URL. It provides</a:t>
            </a:r>
            <a:r>
              <a:rPr lang="en-IN" sz="2400" b="1" dirty="0"/>
              <a:t> </a:t>
            </a:r>
            <a:r>
              <a:rPr lang="en-IN" sz="2400" dirty="0"/>
              <a:t>three options such as </a:t>
            </a:r>
            <a:r>
              <a:rPr lang="en-IN" sz="2400" i="1" dirty="0"/>
              <a:t>Off</a:t>
            </a:r>
            <a:r>
              <a:rPr lang="en-IN" sz="2400" dirty="0"/>
              <a:t>, </a:t>
            </a:r>
            <a:r>
              <a:rPr lang="en-IN" sz="2400" i="1" dirty="0"/>
              <a:t>On</a:t>
            </a:r>
            <a:r>
              <a:rPr lang="en-IN" sz="2400" dirty="0"/>
              <a:t> and </a:t>
            </a:r>
            <a:r>
              <a:rPr lang="en-IN" sz="2400" i="1" dirty="0"/>
              <a:t>Ignore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14356"/>
            <a:ext cx="9144000" cy="2864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Horizontal Scroll 3"/>
          <p:cNvSpPr/>
          <p:nvPr/>
        </p:nvSpPr>
        <p:spPr>
          <a:xfrm>
            <a:off x="2857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CONTENT MENU</a:t>
            </a:r>
            <a:endParaRPr lang="en-IN" sz="40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8698"/>
            <a:ext cx="9144000" cy="481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200" b="1" u="sng" dirty="0" smtClean="0"/>
              <a:t>ARTICLE 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000" dirty="0"/>
              <a:t>In Article  , you can create the standard pages that consist of images, text and hyperlinks. Click on </a:t>
            </a:r>
            <a:r>
              <a:rPr lang="en-IN" sz="2000" b="1" dirty="0"/>
              <a:t>Content</a:t>
            </a:r>
            <a:r>
              <a:rPr lang="en-IN" sz="2000" dirty="0"/>
              <a:t>-&gt;</a:t>
            </a:r>
            <a:r>
              <a:rPr lang="en-IN" sz="2000" b="1" dirty="0"/>
              <a:t>Article</a:t>
            </a:r>
            <a:r>
              <a:rPr lang="en-IN" sz="2000" dirty="0"/>
              <a:t> menu on </a:t>
            </a:r>
            <a:r>
              <a:rPr lang="en-IN" sz="2000" dirty="0" err="1"/>
              <a:t>Joomla</a:t>
            </a:r>
            <a:r>
              <a:rPr lang="en-IN" sz="2000" dirty="0"/>
              <a:t> administrative panel, you will get the following screen</a:t>
            </a:r>
            <a:r>
              <a:rPr lang="en-IN" sz="2000" dirty="0" smtClean="0"/>
              <a:t>: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marL="0" indent="0" algn="just">
              <a:buNone/>
            </a:pPr>
            <a:r>
              <a:rPr lang="en-IN" sz="2000" dirty="0" smtClean="0"/>
              <a:t>Here</a:t>
            </a:r>
            <a:r>
              <a:rPr lang="en-IN" sz="2000" dirty="0"/>
              <a:t>, we have mentioned the details about the column header present on the Article </a:t>
            </a:r>
            <a:r>
              <a:rPr lang="en-IN" sz="2000" dirty="0" smtClean="0"/>
              <a:t>page.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Checkbox: </a:t>
            </a:r>
            <a:r>
              <a:rPr lang="en-IN" sz="2000" dirty="0"/>
              <a:t>It is used to select one or more items.</a:t>
            </a:r>
          </a:p>
          <a:p>
            <a:pPr lvl="0"/>
            <a:r>
              <a:rPr lang="en-IN" sz="2000" b="1" dirty="0"/>
              <a:t>Status: </a:t>
            </a:r>
            <a:r>
              <a:rPr lang="en-IN" sz="2000" dirty="0"/>
              <a:t>Specifies the status of the page or article, i.e.</a:t>
            </a:r>
            <a:r>
              <a:rPr lang="en-IN" sz="2000" b="1" dirty="0"/>
              <a:t> </a:t>
            </a:r>
            <a:r>
              <a:rPr lang="en-IN" sz="2000" dirty="0"/>
              <a:t>Publish/</a:t>
            </a:r>
            <a:r>
              <a:rPr lang="en-IN" sz="2000" dirty="0" err="1"/>
              <a:t>Unpublish</a:t>
            </a:r>
            <a:r>
              <a:rPr lang="en-IN" sz="2000" dirty="0"/>
              <a:t>/Archive/trashed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Title: </a:t>
            </a:r>
            <a:r>
              <a:rPr lang="en-IN" sz="2000" dirty="0"/>
              <a:t>Specifies the name of the title that will be displayed in the menu.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676400"/>
            <a:ext cx="914400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 marL="0" indent="0" algn="just">
              <a:buNone/>
            </a:pPr>
            <a:r>
              <a:rPr lang="en-IN" sz="2000" dirty="0" smtClean="0"/>
              <a:t>The </a:t>
            </a:r>
            <a:r>
              <a:rPr lang="en-IN" sz="2000" b="1" dirty="0"/>
              <a:t>Control Panel</a:t>
            </a:r>
            <a:r>
              <a:rPr lang="en-IN" sz="2000" dirty="0"/>
              <a:t> provides default features and functions of </a:t>
            </a:r>
            <a:r>
              <a:rPr lang="en-IN" sz="2000" dirty="0" err="1"/>
              <a:t>Joomla</a:t>
            </a:r>
            <a:r>
              <a:rPr lang="en-IN" sz="2000" dirty="0"/>
              <a:t> to access through clickable icons, menu bar etc. When you login to the </a:t>
            </a:r>
            <a:r>
              <a:rPr lang="en-IN" sz="2000" dirty="0" err="1"/>
              <a:t>Joomla</a:t>
            </a:r>
            <a:r>
              <a:rPr lang="en-IN" sz="2000" dirty="0"/>
              <a:t> administrative panel, you will get the screen as shown below. Important icons of control panel and their functions are marked in the following screen: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Horizontal Scroll 3"/>
          <p:cNvSpPr/>
          <p:nvPr/>
        </p:nvSpPr>
        <p:spPr>
          <a:xfrm>
            <a:off x="2857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CONTROL PANEL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3286124"/>
            <a:ext cx="8643998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/>
          </a:bodyPr>
          <a:lstStyle/>
          <a:p>
            <a:pPr lvl="0"/>
            <a:r>
              <a:rPr lang="en-IN" sz="2000" b="1" dirty="0"/>
              <a:t>Access: </a:t>
            </a:r>
            <a:r>
              <a:rPr lang="en-IN" sz="2000" dirty="0"/>
              <a:t>Specifies the access level, i.e. public or private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Author: </a:t>
            </a:r>
            <a:r>
              <a:rPr lang="en-IN" sz="2000" dirty="0"/>
              <a:t>This is the author name who has created that particular item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Language: </a:t>
            </a:r>
            <a:r>
              <a:rPr lang="en-IN" sz="2000" dirty="0"/>
              <a:t>Specifies the item language used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Date: </a:t>
            </a:r>
            <a:r>
              <a:rPr lang="en-IN" sz="2000" dirty="0"/>
              <a:t>Specifies the article creation date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Hits: </a:t>
            </a:r>
            <a:r>
              <a:rPr lang="en-IN" sz="2000" dirty="0"/>
              <a:t>Specifies the number of times the item was viewed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ID: </a:t>
            </a:r>
            <a:r>
              <a:rPr lang="en-IN" sz="2000" dirty="0"/>
              <a:t>It is the unique identification number assigned to the items automatically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/>
              <a:t>Let us learn about the </a:t>
            </a:r>
            <a:r>
              <a:rPr lang="en-IN" sz="2000" b="1" dirty="0"/>
              <a:t>Search</a:t>
            </a:r>
            <a:r>
              <a:rPr lang="en-IN" sz="2000" dirty="0"/>
              <a:t> box in the article   page which is used to search the items very easily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r>
              <a:rPr lang="en-IN" sz="2000" dirty="0"/>
              <a:t>Here you can search the item in the article   page by selecting any of these: </a:t>
            </a:r>
            <a:r>
              <a:rPr lang="en-IN" sz="2000" b="1" dirty="0"/>
              <a:t>Select Status, Select category, Select Max Levels, Select Access, Select</a:t>
            </a:r>
            <a:r>
              <a:rPr lang="en-IN" sz="2000" dirty="0"/>
              <a:t> </a:t>
            </a:r>
            <a:r>
              <a:rPr lang="en-IN" sz="2000" b="1" dirty="0"/>
              <a:t>Author, Select language or Select Tag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3643314"/>
            <a:ext cx="9144000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9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200" b="1" u="sng" dirty="0" smtClean="0"/>
              <a:t>CATEGORY </a:t>
            </a:r>
            <a:r>
              <a:rPr lang="en-IN" sz="2400" b="1" dirty="0" smtClean="0"/>
              <a:t>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000" dirty="0"/>
              <a:t>Category   is used to create categories for the articles which allows grouping your content better. Click on </a:t>
            </a:r>
            <a:r>
              <a:rPr lang="en-IN" sz="2000" b="1" dirty="0"/>
              <a:t>Content --&gt; Category</a:t>
            </a:r>
            <a:r>
              <a:rPr lang="en-IN" sz="2000" dirty="0"/>
              <a:t> menu on the </a:t>
            </a:r>
            <a:r>
              <a:rPr lang="en-IN" sz="2000" dirty="0" err="1"/>
              <a:t>Joomla</a:t>
            </a:r>
            <a:r>
              <a:rPr lang="en-IN" sz="2000" dirty="0"/>
              <a:t> administrative panel, then you will get the following screen image: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716258"/>
            <a:ext cx="9144000" cy="5141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2400" b="1" u="sng" dirty="0" smtClean="0"/>
              <a:t>FEATURED ARTICLE</a:t>
            </a:r>
          </a:p>
          <a:p>
            <a:pPr marL="0" indent="0">
              <a:buNone/>
            </a:pPr>
            <a:r>
              <a:rPr lang="en-IN" sz="2200" dirty="0" smtClean="0"/>
              <a:t>Click </a:t>
            </a:r>
            <a:r>
              <a:rPr lang="en-IN" sz="2200" dirty="0"/>
              <a:t>on </a:t>
            </a:r>
            <a:r>
              <a:rPr lang="en-IN" sz="2200" b="1" dirty="0"/>
              <a:t>Content --&gt; Featured </a:t>
            </a:r>
            <a:r>
              <a:rPr lang="en-IN" sz="2200" dirty="0"/>
              <a:t> menu on the </a:t>
            </a:r>
            <a:r>
              <a:rPr lang="en-IN" sz="2200" dirty="0" err="1"/>
              <a:t>Joomla</a:t>
            </a:r>
            <a:r>
              <a:rPr lang="en-IN" sz="2200" dirty="0"/>
              <a:t> administrative panel, then you will get the following </a:t>
            </a:r>
            <a:r>
              <a:rPr lang="en-IN" sz="2200" dirty="0" smtClean="0"/>
              <a:t>screen: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 marL="0" indent="0" algn="just">
              <a:buNone/>
            </a:pPr>
            <a:r>
              <a:rPr lang="en-IN" sz="2000" dirty="0" smtClean="0"/>
              <a:t>Here </a:t>
            </a:r>
            <a:r>
              <a:rPr lang="en-IN" sz="2000" dirty="0"/>
              <a:t>the yellow star mark indicates the article is featured. The star mark is </a:t>
            </a:r>
            <a:r>
              <a:rPr lang="en-IN" sz="2000" dirty="0" smtClean="0"/>
              <a:t>present </a:t>
            </a:r>
            <a:r>
              <a:rPr lang="en-IN" sz="2000" dirty="0"/>
              <a:t>next to each article for featured articles.</a:t>
            </a:r>
          </a:p>
          <a:p>
            <a:pPr algn="just"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1428737"/>
            <a:ext cx="8762999" cy="4210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MEDIA </a:t>
            </a:r>
            <a:endParaRPr lang="en-IN" sz="2400" b="1" u="sng" dirty="0" smtClean="0"/>
          </a:p>
          <a:p>
            <a:pPr marL="0" indent="0" algn="just">
              <a:buNone/>
            </a:pPr>
            <a:r>
              <a:rPr lang="en-IN" sz="2000" dirty="0" smtClean="0"/>
              <a:t>You </a:t>
            </a:r>
            <a:r>
              <a:rPr lang="en-IN" sz="2000" dirty="0"/>
              <a:t>can manage your media files by uploading a new file or deleting the existing ones using media  . Click on </a:t>
            </a:r>
            <a:r>
              <a:rPr lang="en-IN" sz="2000" b="1" dirty="0"/>
              <a:t>Content--&gt;Media</a:t>
            </a:r>
            <a:r>
              <a:rPr lang="en-IN" sz="2000" dirty="0"/>
              <a:t> menu on the </a:t>
            </a:r>
            <a:r>
              <a:rPr lang="en-IN" sz="2000" dirty="0" err="1"/>
              <a:t>Joomla</a:t>
            </a:r>
            <a:r>
              <a:rPr lang="en-IN" sz="2000" dirty="0"/>
              <a:t> administrative panel, then you will get the following screen: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714488"/>
            <a:ext cx="9143999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THUMBNAIL VIEW</a:t>
            </a:r>
            <a:endParaRPr lang="en-IN" sz="2200" u="sng" dirty="0" smtClean="0"/>
          </a:p>
          <a:p>
            <a:pPr marL="0" indent="0">
              <a:buNone/>
            </a:pPr>
            <a:r>
              <a:rPr lang="en-IN" sz="2400" dirty="0"/>
              <a:t> </a:t>
            </a:r>
            <a:r>
              <a:rPr lang="en-IN" sz="2000" dirty="0" smtClean="0"/>
              <a:t>Thumbnail </a:t>
            </a:r>
            <a:r>
              <a:rPr lang="en-IN" sz="2000" dirty="0"/>
              <a:t>view contains previews of images and icons of sub-folder. When we click on </a:t>
            </a:r>
            <a:r>
              <a:rPr lang="en-IN" sz="2000" b="1" dirty="0"/>
              <a:t>Thumbnail View </a:t>
            </a:r>
            <a:r>
              <a:rPr lang="en-IN" sz="2000" dirty="0"/>
              <a:t>then the media   will look like as shown below.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000240"/>
            <a:ext cx="9143999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DETAIL VIEW</a:t>
            </a:r>
          </a:p>
          <a:p>
            <a:pPr marL="0" indent="0" algn="just">
              <a:buNone/>
            </a:pPr>
            <a:r>
              <a:rPr lang="en-IN" sz="2000" dirty="0" smtClean="0"/>
              <a:t>Detail </a:t>
            </a:r>
            <a:r>
              <a:rPr lang="en-IN" sz="2000" dirty="0"/>
              <a:t>view contains the file details. In the detail view, the file information such as dimension and file size are displayed. When we click on the </a:t>
            </a:r>
            <a:r>
              <a:rPr lang="en-IN" sz="2000" b="1" dirty="0"/>
              <a:t>Detail View</a:t>
            </a:r>
            <a:r>
              <a:rPr lang="en-IN" sz="2000" dirty="0"/>
              <a:t> then the media  will look like as shown below.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975021"/>
            <a:ext cx="9144000" cy="4882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BANNERS</a:t>
            </a:r>
            <a:endParaRPr lang="en-IN" sz="2200" u="sng" dirty="0" smtClean="0"/>
          </a:p>
          <a:p>
            <a:pPr>
              <a:buNone/>
            </a:pPr>
            <a:r>
              <a:rPr lang="en-IN" sz="2000" dirty="0"/>
              <a:t> </a:t>
            </a:r>
            <a:r>
              <a:rPr lang="en-IN" sz="2000" dirty="0" smtClean="0"/>
              <a:t>It </a:t>
            </a:r>
            <a:r>
              <a:rPr lang="en-IN" sz="2000" dirty="0"/>
              <a:t>is used to edit or add banners in the </a:t>
            </a:r>
            <a:r>
              <a:rPr lang="en-IN" sz="2000" dirty="0" err="1"/>
              <a:t>Joomla</a:t>
            </a:r>
            <a:r>
              <a:rPr lang="en-IN" sz="2000" dirty="0"/>
              <a:t> website to display.</a:t>
            </a:r>
          </a:p>
          <a:p>
            <a:pPr marL="0" indent="0">
              <a:buNone/>
            </a:pPr>
            <a:r>
              <a:rPr lang="en-IN" sz="2000" dirty="0"/>
              <a:t> </a:t>
            </a:r>
            <a:r>
              <a:rPr lang="en-IN" sz="2000" dirty="0" smtClean="0"/>
              <a:t>Click </a:t>
            </a:r>
            <a:r>
              <a:rPr lang="en-IN" sz="2000" b="1" dirty="0"/>
              <a:t>Components --&gt; Banners --&gt; Banners</a:t>
            </a:r>
            <a:r>
              <a:rPr lang="en-IN" sz="2000" dirty="0"/>
              <a:t>, a screen as shown below will get displayed.</a:t>
            </a:r>
          </a:p>
          <a:p>
            <a:pPr>
              <a:buNone/>
            </a:pPr>
            <a:endParaRPr lang="en-IN" sz="2000" dirty="0"/>
          </a:p>
        </p:txBody>
      </p:sp>
      <p:sp>
        <p:nvSpPr>
          <p:cNvPr id="4" name="Horizontal Scroll 3"/>
          <p:cNvSpPr/>
          <p:nvPr/>
        </p:nvSpPr>
        <p:spPr>
          <a:xfrm>
            <a:off x="214282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COMPONENTS MENU</a:t>
            </a:r>
            <a:endParaRPr lang="en-IN" sz="4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CATEGORIES</a:t>
            </a:r>
            <a:endParaRPr lang="en-IN" sz="2200" u="sng" dirty="0" smtClean="0"/>
          </a:p>
          <a:p>
            <a:pPr marL="0" indent="0" algn="just">
              <a:buNone/>
            </a:pPr>
            <a:r>
              <a:rPr lang="en-IN" sz="2000" dirty="0" smtClean="0"/>
              <a:t>With </a:t>
            </a:r>
            <a:r>
              <a:rPr lang="en-IN" sz="2000" dirty="0"/>
              <a:t>Category   you can create new banner categories or edit the </a:t>
            </a:r>
            <a:r>
              <a:rPr lang="en-IN" sz="2000" dirty="0" smtClean="0"/>
              <a:t>existing banner </a:t>
            </a:r>
            <a:r>
              <a:rPr lang="en-IN" sz="2000" dirty="0"/>
              <a:t>categories.</a:t>
            </a:r>
          </a:p>
          <a:p>
            <a:pPr marL="0" indent="0" algn="just"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Components --&gt; Banners--&gt; Categories</a:t>
            </a:r>
            <a:r>
              <a:rPr lang="en-IN" sz="2000" dirty="0"/>
              <a:t>, a screen as shown below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197442"/>
            <a:ext cx="9143999" cy="4660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008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200" b="1" u="sng" dirty="0" smtClean="0"/>
              <a:t>CLIENTS</a:t>
            </a:r>
            <a:endParaRPr lang="en-IN" sz="2400" b="1" u="sng" dirty="0" smtClean="0"/>
          </a:p>
          <a:p>
            <a:pPr>
              <a:buNone/>
            </a:pPr>
            <a:r>
              <a:rPr lang="en-IN" sz="2000" dirty="0" smtClean="0"/>
              <a:t>With </a:t>
            </a:r>
            <a:r>
              <a:rPr lang="en-IN" sz="2000" dirty="0"/>
              <a:t>Client   you can create a new client banner or edit the existing ones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/>
              <a:t>Click </a:t>
            </a:r>
            <a:r>
              <a:rPr lang="en-IN" sz="2000" b="1" dirty="0"/>
              <a:t>Components --&gt; Banners --&gt; Clients</a:t>
            </a:r>
            <a:r>
              <a:rPr lang="en-IN" sz="2000" dirty="0"/>
              <a:t>, a screen as shown below will </a:t>
            </a:r>
            <a:r>
              <a:rPr lang="en-IN" sz="2000" dirty="0" smtClean="0"/>
              <a:t>get displayed.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 lvl="0"/>
            <a:endParaRPr lang="en-IN" sz="2000" b="1" dirty="0" smtClean="0"/>
          </a:p>
          <a:p>
            <a:pPr lvl="0"/>
            <a:r>
              <a:rPr lang="en-IN" sz="2000" b="1" dirty="0" smtClean="0"/>
              <a:t>Client</a:t>
            </a:r>
            <a:r>
              <a:rPr lang="en-IN" sz="2000" b="1" dirty="0"/>
              <a:t>: </a:t>
            </a:r>
            <a:r>
              <a:rPr lang="en-IN" sz="2000" dirty="0"/>
              <a:t>Specifies the name of the Banner clients</a:t>
            </a:r>
            <a:r>
              <a:rPr lang="en-IN" sz="2000" dirty="0" smtClean="0"/>
              <a:t>.</a:t>
            </a:r>
            <a:r>
              <a:rPr lang="en-IN" sz="2000" dirty="0"/>
              <a:t>  </a:t>
            </a:r>
          </a:p>
          <a:p>
            <a:pPr lvl="0"/>
            <a:r>
              <a:rPr lang="en-IN" sz="2000" b="1" dirty="0"/>
              <a:t>Contact: </a:t>
            </a:r>
            <a:r>
              <a:rPr lang="en-IN" sz="2000" dirty="0"/>
              <a:t>Specifies Contact information of the client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Banners: </a:t>
            </a:r>
            <a:r>
              <a:rPr lang="en-IN" sz="2000" dirty="0"/>
              <a:t>Specifies the number of banners defined for this client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Purchase Type: </a:t>
            </a:r>
            <a:r>
              <a:rPr lang="en-IN" sz="2000" dirty="0"/>
              <a:t>It indicates how the clients are purchasing the banners i.e. Yearly</a:t>
            </a:r>
            <a:r>
              <a:rPr lang="en-IN" sz="2000" b="1" dirty="0"/>
              <a:t> </a:t>
            </a:r>
            <a:r>
              <a:rPr lang="en-IN" sz="2000" dirty="0"/>
              <a:t>or Monthly. By default it is monthly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571612"/>
            <a:ext cx="914400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00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200" b="1" u="sng" dirty="0" smtClean="0"/>
              <a:t>TRACKS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000" dirty="0"/>
              <a:t>In Tracks, you can view the tracking information for a list of existing banners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 smtClean="0"/>
              <a:t>Click  </a:t>
            </a:r>
            <a:r>
              <a:rPr lang="en-IN" sz="2000" b="1" dirty="0" smtClean="0"/>
              <a:t>Components </a:t>
            </a:r>
            <a:r>
              <a:rPr lang="en-IN" sz="2000" b="1" dirty="0"/>
              <a:t>--&gt; Banners--&gt; Tracks</a:t>
            </a:r>
            <a:r>
              <a:rPr lang="en-IN" sz="2000" dirty="0"/>
              <a:t>, a screen as shown below will get displayed.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sz="2200" dirty="0" smtClean="0"/>
          </a:p>
          <a:p>
            <a:pPr>
              <a:buNone/>
            </a:pPr>
            <a:r>
              <a:rPr lang="en-IN" sz="2200" dirty="0" smtClean="0"/>
              <a:t>	</a:t>
            </a:r>
            <a:endParaRPr lang="en-IN" sz="22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sz="2400" b="1" u="sng" dirty="0" smtClean="0"/>
              <a:t>ARTICLE CONTENT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200" dirty="0"/>
              <a:t>There are four icons under the </a:t>
            </a:r>
            <a:r>
              <a:rPr lang="en-IN" sz="2200" b="1" dirty="0"/>
              <a:t>CONTENT</a:t>
            </a:r>
            <a:r>
              <a:rPr lang="en-IN" sz="2200" dirty="0"/>
              <a:t> section as shown below</a:t>
            </a:r>
            <a:r>
              <a:rPr lang="en-IN" sz="2200" dirty="0" smtClean="0"/>
              <a:t>:</a:t>
            </a:r>
            <a:endParaRPr lang="en-IN" sz="2200" dirty="0"/>
          </a:p>
          <a:p>
            <a:r>
              <a:rPr lang="en-IN" sz="2200" b="1" dirty="0"/>
              <a:t>Add New Article: </a:t>
            </a:r>
            <a:r>
              <a:rPr lang="en-IN" sz="2200" dirty="0"/>
              <a:t>It creates a new article page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r>
              <a:rPr lang="en-IN" sz="2200" b="1" dirty="0"/>
              <a:t>Article  : </a:t>
            </a:r>
            <a:r>
              <a:rPr lang="en-IN" sz="2200" dirty="0"/>
              <a:t>It manages all your present articles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r>
              <a:rPr lang="en-IN" sz="2200" b="1" dirty="0"/>
              <a:t>Category  : </a:t>
            </a:r>
            <a:r>
              <a:rPr lang="en-IN" sz="2200" dirty="0"/>
              <a:t>It creates new categories and helps in</a:t>
            </a:r>
            <a:r>
              <a:rPr lang="en-IN" sz="2200" b="1" dirty="0"/>
              <a:t> </a:t>
            </a:r>
            <a:r>
              <a:rPr lang="en-IN" sz="2200" dirty="0"/>
              <a:t>publishing/</a:t>
            </a:r>
            <a:r>
              <a:rPr lang="en-IN" sz="2200" dirty="0" err="1"/>
              <a:t>unpublishing</a:t>
            </a:r>
            <a:r>
              <a:rPr lang="en-IN" sz="2200" dirty="0"/>
              <a:t> the categories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r>
              <a:rPr lang="en-IN" sz="2200" b="1" dirty="0"/>
              <a:t>Media  : </a:t>
            </a:r>
            <a:r>
              <a:rPr lang="en-IN" sz="2200" dirty="0"/>
              <a:t>It manages the files by uploading various new files or deleting</a:t>
            </a:r>
            <a:r>
              <a:rPr lang="en-IN" sz="2200" b="1" dirty="0"/>
              <a:t> </a:t>
            </a:r>
            <a:r>
              <a:rPr lang="en-IN" sz="2200" dirty="0"/>
              <a:t>the existing ones on your web server.</a:t>
            </a:r>
          </a:p>
          <a:p>
            <a:pPr>
              <a:buNone/>
            </a:pPr>
            <a:endParaRPr lang="en-IN" sz="2600" b="1" dirty="0" smtClean="0"/>
          </a:p>
          <a:p>
            <a:pPr>
              <a:buNone/>
            </a:pPr>
            <a:r>
              <a:rPr lang="en-IN" sz="2400" b="1" u="sng" dirty="0" smtClean="0"/>
              <a:t>STRUCTURE FORMAT</a:t>
            </a:r>
            <a:endParaRPr lang="en-IN" sz="2400" u="sng" dirty="0" smtClean="0"/>
          </a:p>
          <a:p>
            <a:pPr>
              <a:buNone/>
            </a:pPr>
            <a:r>
              <a:rPr lang="en-IN" sz="2200" dirty="0"/>
              <a:t> </a:t>
            </a:r>
            <a:r>
              <a:rPr lang="en-IN" sz="2200" dirty="0" smtClean="0"/>
              <a:t>     In </a:t>
            </a:r>
            <a:r>
              <a:rPr lang="en-IN" sz="2200" b="1" dirty="0"/>
              <a:t>STRUCTURE</a:t>
            </a:r>
            <a:r>
              <a:rPr lang="en-IN" sz="2200" dirty="0"/>
              <a:t> section, there are two groups of icons</a:t>
            </a:r>
            <a:r>
              <a:rPr lang="en-IN" sz="2200" dirty="0" smtClean="0"/>
              <a:t>:</a:t>
            </a:r>
            <a:endParaRPr lang="en-IN" sz="2200" dirty="0"/>
          </a:p>
          <a:p>
            <a:pPr lvl="0" algn="just"/>
            <a:r>
              <a:rPr lang="en-IN" sz="2200" b="1" dirty="0"/>
              <a:t>Menu  : </a:t>
            </a:r>
            <a:r>
              <a:rPr lang="en-IN" sz="2200" dirty="0"/>
              <a:t>Menu   allows creating custom menus for your website</a:t>
            </a:r>
            <a:r>
              <a:rPr lang="en-IN" sz="2200" b="1" dirty="0"/>
              <a:t> </a:t>
            </a:r>
            <a:r>
              <a:rPr lang="en-IN" sz="2200" dirty="0"/>
              <a:t>and navigating through your website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 algn="just"/>
            <a:r>
              <a:rPr lang="en-IN" sz="2200" b="1" dirty="0"/>
              <a:t>Module  : </a:t>
            </a:r>
            <a:r>
              <a:rPr lang="en-IN" sz="2200" dirty="0"/>
              <a:t>It manages the modules such as location and function of</a:t>
            </a:r>
            <a:r>
              <a:rPr lang="en-IN" sz="2200" b="1" dirty="0"/>
              <a:t> </a:t>
            </a:r>
            <a:r>
              <a:rPr lang="en-IN" sz="2200" dirty="0"/>
              <a:t>modules that are installed on site</a:t>
            </a:r>
            <a:r>
              <a:rPr lang="en-IN" sz="2200" dirty="0" smtClean="0"/>
              <a:t>.</a:t>
            </a:r>
          </a:p>
          <a:p>
            <a:pPr>
              <a:buNone/>
            </a:pPr>
            <a:endParaRPr lang="en-IN" sz="2400" b="1" u="sng" dirty="0" smtClean="0"/>
          </a:p>
          <a:p>
            <a:pPr>
              <a:buNone/>
            </a:pPr>
            <a:r>
              <a:rPr lang="en-IN" sz="2400" b="1" u="sng" dirty="0" smtClean="0"/>
              <a:t>USER INFORMATION</a:t>
            </a:r>
          </a:p>
          <a:p>
            <a:pPr>
              <a:buNone/>
            </a:pPr>
            <a:r>
              <a:rPr lang="en-IN" sz="2200" dirty="0" smtClean="0"/>
              <a:t>      Under </a:t>
            </a:r>
            <a:r>
              <a:rPr lang="en-IN" sz="2200" b="1" dirty="0"/>
              <a:t>USERS</a:t>
            </a:r>
            <a:r>
              <a:rPr lang="en-IN" sz="2200" dirty="0"/>
              <a:t> section, there is one icon located</a:t>
            </a:r>
            <a:r>
              <a:rPr lang="en-IN" sz="2200" dirty="0" smtClean="0"/>
              <a:t>:</a:t>
            </a:r>
            <a:endParaRPr lang="en-IN" sz="2200" dirty="0"/>
          </a:p>
          <a:p>
            <a:pPr lvl="0" algn="just"/>
            <a:r>
              <a:rPr lang="en-IN" sz="2200" b="1" dirty="0"/>
              <a:t>User  : </a:t>
            </a:r>
            <a:r>
              <a:rPr lang="en-IN" sz="2200" dirty="0"/>
              <a:t>It manages the user information, which allows creating or deleting</a:t>
            </a:r>
            <a:r>
              <a:rPr lang="en-IN" sz="2200" b="1" dirty="0"/>
              <a:t> </a:t>
            </a:r>
            <a:r>
              <a:rPr lang="en-IN" sz="2200" dirty="0"/>
              <a:t>the user, changing passwords, time and languages. You can also assign the user to </a:t>
            </a:r>
            <a:r>
              <a:rPr lang="en-IN" sz="2200" i="1" dirty="0"/>
              <a:t>User Groups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endParaRPr lang="en-IN" sz="2000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/>
          <a:lstStyle/>
          <a:p>
            <a:pPr lvl="0"/>
            <a:endParaRPr lang="en-IN" sz="2000" b="1" dirty="0" smtClean="0"/>
          </a:p>
          <a:p>
            <a:pPr marL="0" lvl="0" indent="0" algn="just">
              <a:buNone/>
            </a:pPr>
            <a:r>
              <a:rPr lang="en-IN" sz="2000" dirty="0" smtClean="0"/>
              <a:t>The </a:t>
            </a:r>
            <a:r>
              <a:rPr lang="en-IN" sz="2000" b="1" dirty="0" smtClean="0"/>
              <a:t>Begin Date</a:t>
            </a:r>
            <a:r>
              <a:rPr lang="en-IN" sz="2000" dirty="0" smtClean="0"/>
              <a:t> and </a:t>
            </a:r>
            <a:r>
              <a:rPr lang="en-IN" sz="2000" b="1" dirty="0" smtClean="0"/>
              <a:t>End date, in previous slide</a:t>
            </a:r>
            <a:r>
              <a:rPr lang="en-IN" sz="2000" dirty="0" smtClean="0"/>
              <a:t> is used to track the information of the banner within a particular period (For instance, consider begin date as 2015-07-06 and end date as 2015-07-10, within this period of time the banner information will get tracked).</a:t>
            </a:r>
            <a:endParaRPr lang="en-IN" sz="2000" b="1" dirty="0"/>
          </a:p>
          <a:p>
            <a:pPr lvl="0">
              <a:buNone/>
            </a:pPr>
            <a:endParaRPr lang="en-IN" sz="2000" b="1" dirty="0"/>
          </a:p>
          <a:p>
            <a:pPr lvl="0"/>
            <a:r>
              <a:rPr lang="en-IN" sz="2000" b="1" dirty="0" smtClean="0"/>
              <a:t>Export</a:t>
            </a:r>
            <a:r>
              <a:rPr lang="en-IN" sz="2000" b="1" dirty="0"/>
              <a:t>: </a:t>
            </a:r>
            <a:r>
              <a:rPr lang="en-IN" sz="2000" dirty="0"/>
              <a:t>It exports the banner tracking information in the CSV file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Delete Tracks: </a:t>
            </a:r>
            <a:r>
              <a:rPr lang="en-IN" sz="2000" dirty="0"/>
              <a:t>Deletes the information of the selected tracks.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CONTACTS</a:t>
            </a:r>
            <a:endParaRPr lang="en-IN" sz="2000" b="1" u="sng" dirty="0" smtClean="0"/>
          </a:p>
          <a:p>
            <a:pPr marL="0" indent="0" algn="just">
              <a:buNone/>
            </a:pPr>
            <a:r>
              <a:rPr lang="en-IN" sz="2000" dirty="0" smtClean="0"/>
              <a:t>It </a:t>
            </a:r>
            <a:r>
              <a:rPr lang="en-IN" sz="2000" dirty="0"/>
              <a:t>adds contact information of client on </a:t>
            </a:r>
            <a:r>
              <a:rPr lang="en-IN" sz="2000" dirty="0" err="1"/>
              <a:t>Joomla</a:t>
            </a:r>
            <a:r>
              <a:rPr lang="en-IN" sz="2000" dirty="0"/>
              <a:t> site such as name, address, telephone number, email etc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Components --&gt; Contacts --&gt; Contacts</a:t>
            </a:r>
            <a:r>
              <a:rPr lang="en-IN" sz="2000" dirty="0"/>
              <a:t>, a screen as shown below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285992"/>
            <a:ext cx="9144000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JOOMLA UPDATE</a:t>
            </a:r>
          </a:p>
          <a:p>
            <a:pPr>
              <a:buNone/>
            </a:pPr>
            <a:r>
              <a:rPr lang="en-IN" sz="2000" dirty="0" smtClean="0"/>
              <a:t>It </a:t>
            </a:r>
            <a:r>
              <a:rPr lang="en-IN" sz="2000" dirty="0"/>
              <a:t>specifies the </a:t>
            </a:r>
            <a:r>
              <a:rPr lang="en-IN" sz="2000" dirty="0" err="1"/>
              <a:t>Joomla</a:t>
            </a:r>
            <a:r>
              <a:rPr lang="en-IN" sz="2000" dirty="0"/>
              <a:t> latest version which is being used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marL="0" indent="0" algn="just"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Components --&gt; </a:t>
            </a:r>
            <a:r>
              <a:rPr lang="en-IN" sz="2000" b="1" dirty="0" err="1"/>
              <a:t>Joomla</a:t>
            </a:r>
            <a:r>
              <a:rPr lang="en-IN" sz="2000" b="1" dirty="0"/>
              <a:t>! Update</a:t>
            </a:r>
            <a:r>
              <a:rPr lang="en-IN" sz="2000" dirty="0"/>
              <a:t>, a screen as shown below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MESSAGING</a:t>
            </a:r>
            <a:endParaRPr lang="en-IN" sz="2000" b="1" u="sng" dirty="0" smtClean="0"/>
          </a:p>
          <a:p>
            <a:pPr marL="0" indent="0">
              <a:buNone/>
            </a:pPr>
            <a:r>
              <a:rPr lang="en-IN" sz="2000" b="1" dirty="0" smtClean="0"/>
              <a:t>Components </a:t>
            </a:r>
            <a:r>
              <a:rPr lang="en-IN" sz="2000" b="1" dirty="0"/>
              <a:t>--&gt; Messaging </a:t>
            </a:r>
            <a:r>
              <a:rPr lang="en-IN" sz="2000" dirty="0"/>
              <a:t>allows sending and reading messages in </a:t>
            </a:r>
            <a:r>
              <a:rPr lang="en-IN" sz="2000" dirty="0" err="1"/>
              <a:t>Joomla</a:t>
            </a:r>
            <a:r>
              <a:rPr lang="en-IN" sz="2000" dirty="0"/>
              <a:t>. When you</a:t>
            </a:r>
            <a:r>
              <a:rPr lang="en-IN" sz="2000" b="1" dirty="0"/>
              <a:t> </a:t>
            </a:r>
            <a:r>
              <a:rPr lang="en-IN" sz="2000" dirty="0"/>
              <a:t>click on Messaging, you see a submenu as shown below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068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NEW PRIVATE MESSAGE</a:t>
            </a:r>
            <a:r>
              <a:rPr lang="en-IN" sz="2200" u="sng" dirty="0" smtClean="0"/>
              <a:t> </a:t>
            </a:r>
          </a:p>
          <a:p>
            <a:pPr marL="0" indent="0">
              <a:buNone/>
            </a:pPr>
            <a:r>
              <a:rPr lang="en-IN" sz="2000" dirty="0" smtClean="0"/>
              <a:t>It is used to send messages to the other backend of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site. You can read, write or delete the messages. </a:t>
            </a:r>
          </a:p>
          <a:p>
            <a:pPr>
              <a:buNone/>
            </a:pPr>
            <a:r>
              <a:rPr lang="en-IN" sz="2000" dirty="0" smtClean="0"/>
              <a:t>Click </a:t>
            </a:r>
            <a:r>
              <a:rPr lang="en-IN" sz="2000" b="1" dirty="0" smtClean="0"/>
              <a:t>Components --&gt; Messaging --&gt; New Private Message</a:t>
            </a:r>
            <a:r>
              <a:rPr lang="en-IN" sz="2000" b="1" dirty="0"/>
              <a:t>.</a:t>
            </a: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354"/>
            <a:ext cx="8229600" cy="6290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200" b="1" u="sng" dirty="0" smtClean="0"/>
              <a:t>TOOLBARS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sz="2000" dirty="0" smtClean="0"/>
              <a:t>Below</a:t>
            </a:r>
            <a:r>
              <a:rPr lang="en-IN" sz="2000" dirty="0"/>
              <a:t>, we have mentioned details about the toolbars present in Read Private Message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New: </a:t>
            </a:r>
            <a:r>
              <a:rPr lang="en-IN" sz="2000" dirty="0"/>
              <a:t>Creates a new message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Mark as Read: </a:t>
            </a:r>
            <a:r>
              <a:rPr lang="en-IN" sz="2000" dirty="0"/>
              <a:t>Marks the messages as read from this section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Mark as Unread: </a:t>
            </a:r>
            <a:r>
              <a:rPr lang="en-IN" sz="2000" dirty="0"/>
              <a:t>It marks the messages which have not been read yet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Trash: </a:t>
            </a:r>
            <a:r>
              <a:rPr lang="en-IN" sz="2000" dirty="0"/>
              <a:t>It deletes the messages permanently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My Settings: </a:t>
            </a:r>
            <a:r>
              <a:rPr lang="en-IN" sz="2000" dirty="0"/>
              <a:t>It is used to set the messages i.e. Lock the inbox, email a new</a:t>
            </a:r>
            <a:r>
              <a:rPr lang="en-IN" sz="2000" b="1" dirty="0"/>
              <a:t> </a:t>
            </a:r>
            <a:r>
              <a:rPr lang="en-IN" sz="2000" dirty="0"/>
              <a:t>message and auto-purge the message.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POST-INSTALLATION MESSAGES</a:t>
            </a:r>
            <a:endParaRPr lang="en-IN" sz="2200" u="sng" dirty="0" smtClean="0"/>
          </a:p>
          <a:p>
            <a:pPr>
              <a:buNone/>
            </a:pPr>
            <a:r>
              <a:rPr lang="en-IN" sz="2000" dirty="0" smtClean="0"/>
              <a:t>It </a:t>
            </a:r>
            <a:r>
              <a:rPr lang="en-IN" sz="2000" dirty="0"/>
              <a:t>allows reviewing actionable messages after </a:t>
            </a:r>
            <a:r>
              <a:rPr lang="en-IN" sz="2000" dirty="0" smtClean="0"/>
              <a:t>installation.</a:t>
            </a:r>
          </a:p>
          <a:p>
            <a:pPr marL="0" indent="0" algn="just"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Components --&gt; Post Installation Messages</a:t>
            </a:r>
            <a:r>
              <a:rPr lang="en-IN" sz="2000" dirty="0"/>
              <a:t>, a screen as shown below will get displayed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/>
              <a:t>Here it delivers messages after successful installation of </a:t>
            </a:r>
            <a:r>
              <a:rPr lang="en-IN" sz="2000" dirty="0" err="1"/>
              <a:t>Joomla</a:t>
            </a:r>
            <a:r>
              <a:rPr lang="en-IN" sz="2000" dirty="0"/>
              <a:t> extension </a:t>
            </a:r>
            <a:r>
              <a:rPr lang="en-IN" sz="2000" dirty="0" smtClean="0"/>
              <a:t>or core</a:t>
            </a: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785926"/>
            <a:ext cx="914400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REDIRECT</a:t>
            </a:r>
            <a:r>
              <a:rPr lang="en-IN" sz="2200" u="sng" dirty="0" smtClean="0"/>
              <a:t> </a:t>
            </a:r>
          </a:p>
          <a:p>
            <a:pPr marL="0" indent="0" algn="just">
              <a:buNone/>
            </a:pPr>
            <a:r>
              <a:rPr lang="en-IN" sz="2000" dirty="0" smtClean="0"/>
              <a:t>Redirect   </a:t>
            </a:r>
            <a:r>
              <a:rPr lang="en-IN" sz="2000" dirty="0"/>
              <a:t>is used to redirect the URLs that do not exist on the website with web pages that are working.</a:t>
            </a:r>
          </a:p>
          <a:p>
            <a:pPr marL="0" indent="0" algn="just">
              <a:buNone/>
            </a:pPr>
            <a:r>
              <a:rPr lang="en-IN" sz="2000" dirty="0"/>
              <a:t> </a:t>
            </a:r>
            <a:r>
              <a:rPr lang="en-IN" sz="2000" dirty="0" smtClean="0"/>
              <a:t>Click </a:t>
            </a:r>
            <a:r>
              <a:rPr lang="en-IN" sz="2000" b="1" dirty="0"/>
              <a:t>Components --&gt; Redirect</a:t>
            </a:r>
            <a:r>
              <a:rPr lang="en-IN" sz="2000" dirty="0"/>
              <a:t>, a screen as shown below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981200"/>
            <a:ext cx="9144000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IN" dirty="0"/>
              <a:t>The details about the column header present in the Redirect   page are mentioned below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Checkbox: </a:t>
            </a:r>
            <a:r>
              <a:rPr lang="en-IN" dirty="0"/>
              <a:t>It is used to select one or more items by clicking on the box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Expired URL: </a:t>
            </a:r>
            <a:r>
              <a:rPr lang="en-IN" dirty="0"/>
              <a:t>The URL is redirected towards the website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New URL: </a:t>
            </a:r>
            <a:r>
              <a:rPr lang="en-IN" dirty="0"/>
              <a:t>Redirects the designated URL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Referring Page: </a:t>
            </a:r>
            <a:r>
              <a:rPr lang="en-IN" dirty="0"/>
              <a:t>Redirects the referring web pages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Created Date: </a:t>
            </a:r>
            <a:r>
              <a:rPr lang="en-IN" dirty="0"/>
              <a:t>Specifies the date the URL was created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404 Hits: </a:t>
            </a:r>
            <a:r>
              <a:rPr lang="en-IN" dirty="0"/>
              <a:t>The pages were not forwarded after making the number of requests</a:t>
            </a:r>
            <a:r>
              <a:rPr lang="en-IN" dirty="0" smtClean="0"/>
              <a:t>.</a:t>
            </a:r>
            <a:endParaRPr lang="en-IN" dirty="0"/>
          </a:p>
          <a:p>
            <a:pPr lvl="0"/>
            <a:r>
              <a:rPr lang="en-IN" b="1" dirty="0"/>
              <a:t>ID: </a:t>
            </a:r>
            <a:r>
              <a:rPr lang="en-IN" dirty="0"/>
              <a:t>It is the unique identification number assigned to the items automatically</a:t>
            </a:r>
            <a:r>
              <a:rPr lang="en-IN" dirty="0" smtClean="0"/>
              <a:t>.</a:t>
            </a:r>
            <a:endParaRPr lang="en-IN" dirty="0"/>
          </a:p>
          <a:p>
            <a:pPr>
              <a:buNone/>
            </a:pPr>
            <a:r>
              <a:rPr lang="en-IN" sz="3800" b="1" dirty="0" smtClean="0"/>
              <a:t>TOOLBARS</a:t>
            </a:r>
            <a:endParaRPr lang="en-IN" sz="3800" dirty="0"/>
          </a:p>
          <a:p>
            <a:pPr>
              <a:buNone/>
            </a:pPr>
            <a:r>
              <a:rPr lang="en-IN" dirty="0" smtClean="0"/>
              <a:t>	Below</a:t>
            </a:r>
            <a:r>
              <a:rPr lang="en-IN" dirty="0"/>
              <a:t>, we have mentioned details about the toolbars present on Redirect page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New: </a:t>
            </a:r>
            <a:r>
              <a:rPr lang="en-IN" dirty="0"/>
              <a:t>Creates a new Redirect URL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Edit: </a:t>
            </a:r>
            <a:r>
              <a:rPr lang="en-IN" dirty="0"/>
              <a:t>Edits the selected redirect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Enable: </a:t>
            </a:r>
            <a:r>
              <a:rPr lang="en-IN" dirty="0"/>
              <a:t>It makes available the selected redirect to use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Disable: </a:t>
            </a:r>
            <a:r>
              <a:rPr lang="en-IN" dirty="0"/>
              <a:t>It makes unavailable the selected redirect to use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Archive: </a:t>
            </a:r>
            <a:r>
              <a:rPr lang="en-IN" dirty="0"/>
              <a:t>It can change the status of the selected redirect to published or</a:t>
            </a:r>
            <a:r>
              <a:rPr lang="en-IN" b="1" dirty="0"/>
              <a:t> </a:t>
            </a:r>
            <a:r>
              <a:rPr lang="en-IN" dirty="0"/>
              <a:t>unpublished by selecting archived in the select status filter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Trash: </a:t>
            </a:r>
            <a:r>
              <a:rPr lang="en-IN" dirty="0"/>
              <a:t>It changes the status of the selected redirect to trash.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SEARCH</a:t>
            </a:r>
          </a:p>
          <a:p>
            <a:pPr marL="0" indent="0" algn="just">
              <a:buNone/>
            </a:pPr>
            <a:r>
              <a:rPr lang="en-IN" sz="2000" dirty="0" smtClean="0"/>
              <a:t>Search allows </a:t>
            </a:r>
            <a:r>
              <a:rPr lang="en-IN" sz="2000" dirty="0"/>
              <a:t>you to see how many searches were done for each key combination and what was the result for each search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algn="just"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Components --&gt; </a:t>
            </a:r>
            <a:r>
              <a:rPr lang="en-IN" sz="2000" b="1" dirty="0" smtClean="0"/>
              <a:t>Search</a:t>
            </a:r>
            <a:r>
              <a:rPr lang="en-IN" sz="2000" dirty="0"/>
              <a:t>, a screen as shown below will get displayed.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26271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IN" sz="4000" b="1" u="sng" dirty="0" smtClean="0"/>
          </a:p>
          <a:p>
            <a:pPr>
              <a:buNone/>
            </a:pPr>
            <a:r>
              <a:rPr lang="en-IN" sz="4000" b="1" u="sng" dirty="0" smtClean="0"/>
              <a:t>SET THE CONFIGURATION</a:t>
            </a:r>
          </a:p>
          <a:p>
            <a:pPr algn="just">
              <a:buNone/>
            </a:pPr>
            <a:r>
              <a:rPr lang="en-IN" sz="3600" dirty="0" smtClean="0"/>
              <a:t>	Three </a:t>
            </a:r>
            <a:r>
              <a:rPr lang="en-IN" sz="3600" dirty="0"/>
              <a:t>icons are located under the </a:t>
            </a:r>
            <a:r>
              <a:rPr lang="en-IN" sz="3600" b="1" dirty="0"/>
              <a:t>CONFIGURATION</a:t>
            </a:r>
            <a:r>
              <a:rPr lang="en-IN" sz="3600" dirty="0"/>
              <a:t> section as given below</a:t>
            </a:r>
            <a:r>
              <a:rPr lang="en-IN" sz="3600" dirty="0" smtClean="0"/>
              <a:t>:</a:t>
            </a:r>
            <a:endParaRPr lang="en-IN" sz="3600" dirty="0"/>
          </a:p>
          <a:p>
            <a:pPr algn="just"/>
            <a:r>
              <a:rPr lang="en-IN" sz="3600" b="1" dirty="0"/>
              <a:t>Global Configuration: </a:t>
            </a:r>
            <a:r>
              <a:rPr lang="en-IN" sz="3600" dirty="0"/>
              <a:t>This is an important part in the </a:t>
            </a:r>
            <a:r>
              <a:rPr lang="en-IN" sz="3600" dirty="0" err="1"/>
              <a:t>Joomla</a:t>
            </a:r>
            <a:r>
              <a:rPr lang="en-IN" sz="3600" dirty="0"/>
              <a:t> back-end. Any</a:t>
            </a:r>
            <a:r>
              <a:rPr lang="en-IN" sz="3600" b="1" dirty="0"/>
              <a:t> </a:t>
            </a:r>
            <a:r>
              <a:rPr lang="en-IN" sz="3600" dirty="0"/>
              <a:t>changes made in this configuration, will affect the entire website</a:t>
            </a:r>
            <a:r>
              <a:rPr lang="en-IN" sz="3600" dirty="0" smtClean="0"/>
              <a:t>.</a:t>
            </a:r>
            <a:endParaRPr lang="en-IN" sz="3600" dirty="0"/>
          </a:p>
          <a:p>
            <a:pPr algn="just"/>
            <a:r>
              <a:rPr lang="en-IN" sz="3600" b="1" dirty="0"/>
              <a:t>Template  : </a:t>
            </a:r>
            <a:r>
              <a:rPr lang="en-IN" sz="3600" dirty="0"/>
              <a:t>It manages the templates used in the website</a:t>
            </a:r>
            <a:r>
              <a:rPr lang="en-IN" sz="3600" dirty="0" smtClean="0"/>
              <a:t>.</a:t>
            </a:r>
            <a:endParaRPr lang="en-IN" sz="3600" dirty="0"/>
          </a:p>
          <a:p>
            <a:pPr algn="just"/>
            <a:r>
              <a:rPr lang="en-IN" sz="3600" b="1" dirty="0"/>
              <a:t>Language  : </a:t>
            </a:r>
            <a:r>
              <a:rPr lang="en-IN" sz="3600" dirty="0"/>
              <a:t>It manages installed language by setting the default</a:t>
            </a:r>
            <a:r>
              <a:rPr lang="en-IN" sz="3600" b="1" dirty="0"/>
              <a:t> </a:t>
            </a:r>
            <a:r>
              <a:rPr lang="en-IN" sz="3600" dirty="0"/>
              <a:t>language for your site.</a:t>
            </a:r>
          </a:p>
          <a:p>
            <a:pPr>
              <a:buNone/>
            </a:pPr>
            <a:r>
              <a:rPr lang="en-IN" dirty="0"/>
              <a:t> </a:t>
            </a:r>
          </a:p>
          <a:p>
            <a:pPr>
              <a:buNone/>
            </a:pPr>
            <a:r>
              <a:rPr lang="en-IN" sz="4000" b="1" u="sng" dirty="0" smtClean="0"/>
              <a:t>INSTALL EXTENSION</a:t>
            </a:r>
          </a:p>
          <a:p>
            <a:pPr marL="0" indent="0">
              <a:buNone/>
            </a:pPr>
            <a:r>
              <a:rPr lang="en-IN" sz="3600" dirty="0" smtClean="0"/>
              <a:t>There </a:t>
            </a:r>
            <a:r>
              <a:rPr lang="en-IN" sz="3600" dirty="0"/>
              <a:t>are many Extensions available in </a:t>
            </a:r>
            <a:r>
              <a:rPr lang="en-IN" sz="3600" dirty="0" err="1"/>
              <a:t>Joomla</a:t>
            </a:r>
            <a:r>
              <a:rPr lang="en-IN" sz="3600" dirty="0"/>
              <a:t>. You can install different </a:t>
            </a:r>
            <a:r>
              <a:rPr lang="en-IN" sz="3600" dirty="0" smtClean="0"/>
              <a:t>types of </a:t>
            </a:r>
            <a:r>
              <a:rPr lang="en-IN" sz="3600" dirty="0"/>
              <a:t>extensions to extend the functionality of the site.</a:t>
            </a:r>
          </a:p>
          <a:p>
            <a:pPr>
              <a:buNone/>
            </a:pPr>
            <a:r>
              <a:rPr lang="en-IN" dirty="0"/>
              <a:t> </a:t>
            </a:r>
          </a:p>
          <a:p>
            <a:pPr>
              <a:buNone/>
            </a:pPr>
            <a:r>
              <a:rPr lang="en-IN" sz="4000" b="1" u="sng" dirty="0" smtClean="0"/>
              <a:t>MAINTENANCE</a:t>
            </a:r>
          </a:p>
          <a:p>
            <a:pPr>
              <a:buNone/>
            </a:pPr>
            <a:r>
              <a:rPr lang="en-IN" sz="3600" dirty="0" smtClean="0"/>
              <a:t>	In </a:t>
            </a:r>
            <a:r>
              <a:rPr lang="en-IN" sz="3600" b="1" dirty="0"/>
              <a:t>MAINTENANCE</a:t>
            </a:r>
            <a:r>
              <a:rPr lang="en-IN" sz="3600" dirty="0"/>
              <a:t> section, there are two icons located</a:t>
            </a:r>
            <a:r>
              <a:rPr lang="en-IN" sz="3600" dirty="0" smtClean="0"/>
              <a:t>:</a:t>
            </a:r>
            <a:endParaRPr lang="en-IN" sz="3600" dirty="0"/>
          </a:p>
          <a:p>
            <a:r>
              <a:rPr lang="en-IN" sz="3600" b="1" dirty="0" err="1"/>
              <a:t>Joomla</a:t>
            </a:r>
            <a:r>
              <a:rPr lang="en-IN" sz="3600" b="1" dirty="0"/>
              <a:t> is up-to-date: </a:t>
            </a:r>
            <a:r>
              <a:rPr lang="en-IN" sz="3600" dirty="0"/>
              <a:t>It views the current update status of the </a:t>
            </a:r>
            <a:r>
              <a:rPr lang="en-IN" sz="3600" dirty="0" err="1"/>
              <a:t>Joomla</a:t>
            </a:r>
            <a:r>
              <a:rPr lang="en-IN" sz="3600" b="1" dirty="0"/>
              <a:t> </a:t>
            </a:r>
            <a:r>
              <a:rPr lang="en-IN" sz="3600" dirty="0"/>
              <a:t>installation</a:t>
            </a:r>
            <a:r>
              <a:rPr lang="en-IN" sz="3600" dirty="0" smtClean="0"/>
              <a:t>.</a:t>
            </a:r>
            <a:r>
              <a:rPr lang="en-IN" sz="3600" dirty="0"/>
              <a:t> </a:t>
            </a:r>
          </a:p>
          <a:p>
            <a:r>
              <a:rPr lang="en-IN" sz="3600" b="1" dirty="0"/>
              <a:t>All extensions are up-to-date: </a:t>
            </a:r>
            <a:r>
              <a:rPr lang="en-IN" sz="3600" dirty="0"/>
              <a:t>It views the current update status of the </a:t>
            </a:r>
            <a:r>
              <a:rPr lang="en-IN" sz="3600" dirty="0" err="1"/>
              <a:t>Joomla</a:t>
            </a:r>
            <a:r>
              <a:rPr lang="en-IN" sz="3600" b="1" dirty="0"/>
              <a:t> </a:t>
            </a:r>
            <a:r>
              <a:rPr lang="en-IN" sz="3600" dirty="0"/>
              <a:t>extension.</a:t>
            </a:r>
          </a:p>
          <a:p>
            <a:pPr>
              <a:buNone/>
            </a:pPr>
            <a:r>
              <a:rPr lang="en-IN" dirty="0"/>
              <a:t> 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89"/>
            <a:ext cx="8572560" cy="64256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SMART SEARCH</a:t>
            </a:r>
            <a:endParaRPr lang="en-IN" sz="2400" b="1" u="sng" dirty="0" smtClean="0"/>
          </a:p>
          <a:p>
            <a:pPr>
              <a:buNone/>
            </a:pPr>
            <a:r>
              <a:rPr lang="en-IN" sz="2000" dirty="0" smtClean="0"/>
              <a:t>It </a:t>
            </a:r>
            <a:r>
              <a:rPr lang="en-IN" sz="2000" dirty="0"/>
              <a:t>enhances site search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Components --&gt; Smart Search</a:t>
            </a:r>
            <a:r>
              <a:rPr lang="en-IN" sz="2000" dirty="0"/>
              <a:t>, a screen as shown below will get displayed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 lvl="0"/>
            <a:r>
              <a:rPr lang="en-IN" sz="2000" b="1" dirty="0" smtClean="0"/>
              <a:t>Checkbox</a:t>
            </a:r>
            <a:r>
              <a:rPr lang="en-IN" sz="2000" b="1" dirty="0"/>
              <a:t>: </a:t>
            </a:r>
            <a:r>
              <a:rPr lang="en-IN" sz="2000" dirty="0"/>
              <a:t>It is used to select one or more items by clicking on the box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Status: </a:t>
            </a:r>
            <a:r>
              <a:rPr lang="en-IN" sz="2000" dirty="0"/>
              <a:t>Specifies the status of the items i.e. Publish/</a:t>
            </a:r>
            <a:r>
              <a:rPr lang="en-IN" sz="2000" dirty="0" err="1"/>
              <a:t>Unpublish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Title: </a:t>
            </a:r>
            <a:r>
              <a:rPr lang="en-IN" sz="2000" dirty="0"/>
              <a:t>Specifies the name of the title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Type: </a:t>
            </a:r>
            <a:r>
              <a:rPr lang="en-IN" sz="2000" dirty="0"/>
              <a:t>Specifies the type of the page i.e. Article or Tag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Last Updated: </a:t>
            </a:r>
            <a:r>
              <a:rPr lang="en-IN" sz="2000" dirty="0"/>
              <a:t>Specifies the date of the last modification.</a:t>
            </a:r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371600"/>
            <a:ext cx="9144000" cy="2817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TAGS</a:t>
            </a:r>
            <a:endParaRPr lang="en-IN" sz="2400" b="1" u="sng" dirty="0" smtClean="0"/>
          </a:p>
          <a:p>
            <a:pPr>
              <a:buNone/>
            </a:pPr>
            <a:r>
              <a:rPr lang="en-IN" sz="2000" dirty="0" smtClean="0"/>
              <a:t>It is used to display the list of the tagged pages. </a:t>
            </a:r>
          </a:p>
          <a:p>
            <a:pPr>
              <a:buNone/>
            </a:pPr>
            <a:r>
              <a:rPr lang="en-IN" sz="2000" dirty="0" smtClean="0"/>
              <a:t>Click </a:t>
            </a:r>
            <a:r>
              <a:rPr lang="en-IN" sz="2000" b="1" dirty="0" smtClean="0"/>
              <a:t>Components --&gt; Tags</a:t>
            </a:r>
            <a:r>
              <a:rPr lang="en-IN" sz="2000" dirty="0" smtClean="0"/>
              <a:t>, a screen as shown below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4500594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EXTENSIONS</a:t>
            </a:r>
            <a:endParaRPr lang="en-IN" sz="2200" b="1" dirty="0" smtClean="0"/>
          </a:p>
          <a:p>
            <a:pPr>
              <a:buNone/>
            </a:pPr>
            <a:r>
              <a:rPr lang="en-IN" sz="2000" dirty="0" smtClean="0"/>
              <a:t>Extension   </a:t>
            </a:r>
            <a:r>
              <a:rPr lang="en-IN" sz="2000" dirty="0"/>
              <a:t>is used to extend the functionality of </a:t>
            </a:r>
            <a:r>
              <a:rPr lang="en-IN" sz="2000" dirty="0" err="1"/>
              <a:t>Joomla</a:t>
            </a:r>
            <a:r>
              <a:rPr lang="en-IN" sz="2000" dirty="0"/>
              <a:t> website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Extensions --&gt; Extension  </a:t>
            </a:r>
            <a:r>
              <a:rPr lang="en-IN" sz="2000" dirty="0"/>
              <a:t>, a screen as shown below will get displayed.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Horizontal Scroll 3"/>
          <p:cNvSpPr/>
          <p:nvPr/>
        </p:nvSpPr>
        <p:spPr>
          <a:xfrm>
            <a:off x="214282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EXTENSIONS MENU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MODULE </a:t>
            </a:r>
            <a:r>
              <a:rPr lang="en-IN" sz="2000" b="1" dirty="0" smtClean="0"/>
              <a:t> </a:t>
            </a:r>
          </a:p>
          <a:p>
            <a:pPr marL="0" indent="0" algn="just">
              <a:buNone/>
            </a:pPr>
            <a:r>
              <a:rPr lang="en-IN" sz="2000" dirty="0" smtClean="0"/>
              <a:t>It </a:t>
            </a:r>
            <a:r>
              <a:rPr lang="en-IN" sz="2000" dirty="0"/>
              <a:t>manages the modules that are installed on the site i.e. the location and function of modules</a:t>
            </a:r>
            <a:r>
              <a:rPr lang="en-IN" sz="2000" dirty="0" smtClean="0"/>
              <a:t>.</a:t>
            </a:r>
            <a:endParaRPr lang="en-IN" sz="2000" dirty="0"/>
          </a:p>
          <a:p>
            <a:pPr algn="just"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Extensions --&gt; Module  </a:t>
            </a:r>
            <a:r>
              <a:rPr lang="en-IN" sz="2000" dirty="0"/>
              <a:t>, a screen as shown below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950308"/>
            <a:ext cx="9144000" cy="4907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PLUGINS  </a:t>
            </a:r>
            <a:endParaRPr lang="en-IN" sz="2400" b="1" u="sng" dirty="0" smtClean="0"/>
          </a:p>
          <a:p>
            <a:pPr marL="0" indent="0" algn="just">
              <a:buNone/>
            </a:pPr>
            <a:r>
              <a:rPr lang="en-IN" sz="2000" dirty="0" smtClean="0"/>
              <a:t>It </a:t>
            </a:r>
            <a:r>
              <a:rPr lang="en-IN" sz="2000" dirty="0"/>
              <a:t>manages the </a:t>
            </a:r>
            <a:r>
              <a:rPr lang="en-IN" sz="2000" dirty="0" err="1"/>
              <a:t>Joomla</a:t>
            </a:r>
            <a:r>
              <a:rPr lang="en-IN" sz="2000" dirty="0"/>
              <a:t> </a:t>
            </a:r>
            <a:r>
              <a:rPr lang="en-IN" sz="2000" dirty="0" err="1"/>
              <a:t>plugins</a:t>
            </a:r>
            <a:r>
              <a:rPr lang="en-IN" sz="2000" dirty="0"/>
              <a:t> and allows to enable/disable or edit the details of </a:t>
            </a:r>
            <a:r>
              <a:rPr lang="en-IN" sz="2000" dirty="0" err="1"/>
              <a:t>plugins</a:t>
            </a:r>
            <a:r>
              <a:rPr lang="en-IN" sz="2000" dirty="0"/>
              <a:t>. Click </a:t>
            </a:r>
            <a:r>
              <a:rPr lang="en-IN" sz="2000" b="1" dirty="0"/>
              <a:t>Extensions --&gt; </a:t>
            </a:r>
            <a:r>
              <a:rPr lang="en-IN" sz="2000" b="1" dirty="0" err="1" smtClean="0"/>
              <a:t>Plugins</a:t>
            </a:r>
            <a:r>
              <a:rPr lang="en-IN" sz="2000" b="1" dirty="0" smtClean="0"/>
              <a:t>  </a:t>
            </a:r>
            <a:r>
              <a:rPr lang="en-IN" sz="2000" dirty="0"/>
              <a:t>, a screen as shown below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TEMPLATE  </a:t>
            </a:r>
          </a:p>
          <a:p>
            <a:pPr marL="0" indent="0">
              <a:buNone/>
            </a:pPr>
            <a:r>
              <a:rPr lang="en-IN" sz="2000" dirty="0" smtClean="0"/>
              <a:t>It </a:t>
            </a:r>
            <a:r>
              <a:rPr lang="en-IN" sz="2000" dirty="0"/>
              <a:t>manages the designs that are used in the website. The templates can be implemented without changing the content structure within a few seconds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Extensions --&gt; Template  </a:t>
            </a:r>
            <a:r>
              <a:rPr lang="en-IN" sz="2000" dirty="0"/>
              <a:t>, a screen as shown below will be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/>
          <a:lstStyle/>
          <a:p>
            <a:pPr marL="60325" indent="-60325">
              <a:buNone/>
            </a:pPr>
            <a:r>
              <a:rPr lang="en-IN" sz="2200" b="1" u="sng" dirty="0" smtClean="0"/>
              <a:t>LANGUAGE  </a:t>
            </a:r>
          </a:p>
          <a:p>
            <a:pPr marL="60325" indent="-60325">
              <a:buNone/>
            </a:pPr>
            <a:r>
              <a:rPr lang="en-IN" sz="2000" dirty="0" smtClean="0"/>
              <a:t>This </a:t>
            </a:r>
            <a:r>
              <a:rPr lang="en-IN" sz="2000" dirty="0"/>
              <a:t>helps you set a default language for your site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Extensions --&gt; Language</a:t>
            </a:r>
            <a:r>
              <a:rPr lang="en-IN" sz="2000" dirty="0"/>
              <a:t> a screen as shown below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1714488"/>
            <a:ext cx="9143999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7531" y="2708920"/>
            <a:ext cx="31489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r>
              <a:rPr lang="en-IN" sz="2200" b="1" u="sng" dirty="0" smtClean="0"/>
              <a:t>LOGGED-IN USER</a:t>
            </a:r>
            <a:endParaRPr lang="en-IN" sz="2400" b="1" u="sng" dirty="0" smtClean="0"/>
          </a:p>
          <a:p>
            <a:pPr>
              <a:buNone/>
            </a:pPr>
            <a:r>
              <a:rPr lang="en-IN" sz="2000" dirty="0" smtClean="0"/>
              <a:t>It shows the administrator name who has logged in to the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site.</a:t>
            </a:r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r>
              <a:rPr lang="en-IN" sz="2200" b="1" u="sng" dirty="0" smtClean="0"/>
              <a:t>PUBLISHED ARTICLES</a:t>
            </a:r>
            <a:r>
              <a:rPr lang="en-IN" sz="2400" dirty="0"/>
              <a:t> </a:t>
            </a:r>
            <a:endParaRPr lang="en-IN" sz="2200" dirty="0" smtClean="0"/>
          </a:p>
          <a:p>
            <a:pPr marL="0" indent="0" algn="just">
              <a:buNone/>
            </a:pPr>
            <a:r>
              <a:rPr lang="en-IN" sz="2000" dirty="0" smtClean="0"/>
              <a:t>It </a:t>
            </a:r>
            <a:r>
              <a:rPr lang="en-IN" sz="2000" dirty="0"/>
              <a:t>shows the published articles and also shows the present article, that you have </a:t>
            </a:r>
            <a:r>
              <a:rPr lang="en-IN" sz="2000" dirty="0" smtClean="0"/>
              <a:t>published</a:t>
            </a:r>
            <a:r>
              <a:rPr lang="en-IN" sz="2200" dirty="0"/>
              <a:t> </a:t>
            </a:r>
            <a:r>
              <a:rPr lang="en-IN" sz="2200" dirty="0" smtClean="0"/>
              <a:t>.</a:t>
            </a:r>
          </a:p>
          <a:p>
            <a:pPr>
              <a:buNone/>
            </a:pPr>
            <a:endParaRPr lang="en-IN" sz="2200" dirty="0" smtClean="0"/>
          </a:p>
          <a:p>
            <a:pPr>
              <a:buNone/>
            </a:pPr>
            <a:r>
              <a:rPr lang="en-IN" sz="2200" b="1" u="sng" dirty="0" smtClean="0"/>
              <a:t>INFORMATION OF SITES</a:t>
            </a:r>
          </a:p>
          <a:p>
            <a:pPr marL="0" indent="0" algn="just">
              <a:buNone/>
            </a:pPr>
            <a:r>
              <a:rPr lang="en-IN" sz="2000" dirty="0" smtClean="0"/>
              <a:t>It </a:t>
            </a:r>
            <a:r>
              <a:rPr lang="en-IN" sz="2000" dirty="0"/>
              <a:t>displays the details of the site such as OS name, version of PHP and </a:t>
            </a:r>
            <a:r>
              <a:rPr lang="en-IN" sz="2000" dirty="0" err="1"/>
              <a:t>MySQL</a:t>
            </a:r>
            <a:r>
              <a:rPr lang="en-IN" sz="2000" dirty="0"/>
              <a:t> etc. and also shows the number of users that are using this site.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785926"/>
            <a:ext cx="7972452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600" b="1" dirty="0" smtClean="0"/>
              <a:t>Toolbars in </a:t>
            </a:r>
            <a:r>
              <a:rPr lang="en-IN" sz="2600" b="1" dirty="0" err="1" smtClean="0"/>
              <a:t>Joomla</a:t>
            </a:r>
            <a:r>
              <a:rPr lang="en-IN" dirty="0" smtClean="0"/>
              <a:t>:</a:t>
            </a:r>
          </a:p>
          <a:p>
            <a:r>
              <a:rPr lang="en-IN" sz="2200" dirty="0"/>
              <a:t>Article </a:t>
            </a:r>
            <a:r>
              <a:rPr lang="en-IN" sz="2200" dirty="0" smtClean="0"/>
              <a:t>Toolbar</a:t>
            </a:r>
            <a:endParaRPr lang="en-IN" sz="2200" dirty="0"/>
          </a:p>
          <a:p>
            <a:r>
              <a:rPr lang="en-IN" sz="2200" dirty="0"/>
              <a:t>Category </a:t>
            </a:r>
            <a:r>
              <a:rPr lang="en-IN" sz="2200" dirty="0" smtClean="0"/>
              <a:t>Toolbar</a:t>
            </a:r>
            <a:endParaRPr lang="en-IN" sz="2200" dirty="0"/>
          </a:p>
          <a:p>
            <a:r>
              <a:rPr lang="en-IN" sz="2200" dirty="0"/>
              <a:t>Media </a:t>
            </a:r>
            <a:r>
              <a:rPr lang="en-IN" sz="2200" dirty="0" smtClean="0"/>
              <a:t>Toolbar</a:t>
            </a:r>
            <a:endParaRPr lang="en-IN" sz="2200" dirty="0"/>
          </a:p>
          <a:p>
            <a:r>
              <a:rPr lang="en-IN" sz="2200" dirty="0"/>
              <a:t>Menu </a:t>
            </a:r>
            <a:r>
              <a:rPr lang="en-IN" sz="2200" dirty="0" smtClean="0"/>
              <a:t>Toolbar</a:t>
            </a:r>
            <a:endParaRPr lang="en-IN" sz="2200" dirty="0"/>
          </a:p>
          <a:p>
            <a:r>
              <a:rPr lang="en-IN" sz="2200" dirty="0"/>
              <a:t>Module </a:t>
            </a:r>
            <a:r>
              <a:rPr lang="en-IN" sz="2200" dirty="0" smtClean="0"/>
              <a:t>Toolbar</a:t>
            </a:r>
            <a:endParaRPr lang="en-IN" sz="2200" dirty="0"/>
          </a:p>
          <a:p>
            <a:r>
              <a:rPr lang="en-IN" sz="2200" dirty="0"/>
              <a:t>User </a:t>
            </a:r>
            <a:r>
              <a:rPr lang="en-IN" sz="2200" dirty="0" smtClean="0"/>
              <a:t>Toolbar</a:t>
            </a:r>
            <a:endParaRPr lang="en-IN" sz="2200" dirty="0"/>
          </a:p>
          <a:p>
            <a:r>
              <a:rPr lang="en-IN" sz="2200" dirty="0"/>
              <a:t>Global Configuration </a:t>
            </a:r>
            <a:r>
              <a:rPr lang="en-IN" sz="2200" dirty="0" smtClean="0"/>
              <a:t>Toolbar</a:t>
            </a:r>
            <a:endParaRPr lang="en-IN" sz="2200" dirty="0"/>
          </a:p>
          <a:p>
            <a:r>
              <a:rPr lang="en-IN" sz="2200" dirty="0"/>
              <a:t>Template </a:t>
            </a:r>
            <a:r>
              <a:rPr lang="en-IN" sz="2200" dirty="0" smtClean="0"/>
              <a:t>Toolbar</a:t>
            </a:r>
            <a:endParaRPr lang="en-IN" sz="2200" dirty="0"/>
          </a:p>
          <a:p>
            <a:pPr>
              <a:buNone/>
            </a:pPr>
            <a:endParaRPr lang="en-IN" sz="4200" dirty="0"/>
          </a:p>
        </p:txBody>
      </p:sp>
      <p:sp>
        <p:nvSpPr>
          <p:cNvPr id="4" name="Horizontal Scroll 3"/>
          <p:cNvSpPr/>
          <p:nvPr/>
        </p:nvSpPr>
        <p:spPr>
          <a:xfrm>
            <a:off x="2857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TOOLBAR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2400" b="1" u="sng" dirty="0" smtClean="0"/>
              <a:t>ARTICLE TOOLBAR</a:t>
            </a:r>
            <a:r>
              <a:rPr lang="en-IN" sz="2400" u="sng" dirty="0" smtClean="0"/>
              <a:t> </a:t>
            </a:r>
            <a:br>
              <a:rPr lang="en-IN" sz="2400" u="sng" dirty="0" smtClean="0"/>
            </a:br>
            <a:endParaRPr lang="en-IN" sz="2400" u="sng" dirty="0" smtClean="0"/>
          </a:p>
          <a:p>
            <a:pPr marL="0" indent="0">
              <a:buNone/>
            </a:pPr>
            <a:r>
              <a:rPr lang="en-IN" sz="2200" dirty="0" smtClean="0"/>
              <a:t>Click </a:t>
            </a:r>
            <a:r>
              <a:rPr lang="en-IN" sz="2200" dirty="0"/>
              <a:t>on </a:t>
            </a:r>
            <a:r>
              <a:rPr lang="en-IN" sz="2200" b="1" dirty="0"/>
              <a:t>Content --&gt; Article  </a:t>
            </a:r>
            <a:r>
              <a:rPr lang="en-IN" sz="2200" dirty="0"/>
              <a:t> in </a:t>
            </a:r>
            <a:r>
              <a:rPr lang="en-IN" sz="2200" dirty="0" err="1"/>
              <a:t>Joomla</a:t>
            </a:r>
            <a:r>
              <a:rPr lang="en-IN" sz="2200" dirty="0"/>
              <a:t> administrator control panel. In Article  </a:t>
            </a:r>
            <a:r>
              <a:rPr lang="en-IN" sz="2200" dirty="0" smtClean="0"/>
              <a:t>, you </a:t>
            </a:r>
            <a:r>
              <a:rPr lang="en-IN" sz="2200" dirty="0"/>
              <a:t>can create the standard pages that consist of images, text and hyperlinks. The following figure depicts the Article </a:t>
            </a:r>
            <a:r>
              <a:rPr lang="en-IN" sz="2200" dirty="0" smtClean="0"/>
              <a:t>Toolbar.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endParaRPr lang="en-IN" sz="2000" b="1" dirty="0" smtClean="0"/>
          </a:p>
          <a:p>
            <a:r>
              <a:rPr lang="en-IN" sz="2200" b="1" dirty="0" smtClean="0"/>
              <a:t>New</a:t>
            </a:r>
            <a:r>
              <a:rPr lang="en-IN" sz="2200" b="1" dirty="0"/>
              <a:t>: </a:t>
            </a:r>
            <a:r>
              <a:rPr lang="en-IN" sz="2200" dirty="0"/>
              <a:t>Create a new article</a:t>
            </a:r>
            <a:r>
              <a:rPr lang="en-IN" sz="2200" dirty="0" smtClean="0"/>
              <a:t>.</a:t>
            </a:r>
            <a:endParaRPr lang="en-IN" sz="2200" dirty="0"/>
          </a:p>
          <a:p>
            <a:r>
              <a:rPr lang="en-IN" sz="2200" b="1" dirty="0"/>
              <a:t>Edit: </a:t>
            </a:r>
            <a:r>
              <a:rPr lang="en-IN" sz="2200" dirty="0"/>
              <a:t>Edit any specific article</a:t>
            </a:r>
            <a:r>
              <a:rPr lang="en-IN" sz="2200" dirty="0" smtClean="0"/>
              <a:t>.</a:t>
            </a:r>
            <a:endParaRPr lang="en-IN" sz="2200" dirty="0"/>
          </a:p>
          <a:p>
            <a:r>
              <a:rPr lang="en-IN" sz="2200" b="1" dirty="0"/>
              <a:t>Publish: </a:t>
            </a:r>
            <a:r>
              <a:rPr lang="en-IN" sz="2200" dirty="0"/>
              <a:t>Publish the article to the user on the website</a:t>
            </a:r>
            <a:r>
              <a:rPr lang="en-IN" sz="2200" dirty="0" smtClean="0"/>
              <a:t>.</a:t>
            </a:r>
            <a:endParaRPr lang="en-IN" sz="2200" dirty="0"/>
          </a:p>
          <a:p>
            <a:r>
              <a:rPr lang="en-IN" sz="2200" b="1" dirty="0" err="1" smtClean="0"/>
              <a:t>Unpublish</a:t>
            </a:r>
            <a:r>
              <a:rPr lang="en-IN" sz="2200" b="1" dirty="0"/>
              <a:t>: </a:t>
            </a:r>
            <a:r>
              <a:rPr lang="en-IN" sz="2200" b="1" dirty="0" smtClean="0"/>
              <a:t> </a:t>
            </a:r>
            <a:r>
              <a:rPr lang="en-IN" sz="2200" dirty="0" err="1" smtClean="0"/>
              <a:t>Unpublish</a:t>
            </a:r>
            <a:r>
              <a:rPr lang="en-IN" sz="2200" dirty="0" smtClean="0"/>
              <a:t> </a:t>
            </a:r>
            <a:r>
              <a:rPr lang="en-IN" sz="2200" dirty="0"/>
              <a:t>the article to the user on the website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algn="just"/>
            <a:r>
              <a:rPr lang="en-IN" sz="2200" b="1" dirty="0"/>
              <a:t>Featured: </a:t>
            </a:r>
            <a:r>
              <a:rPr lang="en-IN" sz="2200" dirty="0"/>
              <a:t>Selected article is featured. Multiple articles can also be featured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857364"/>
            <a:ext cx="914400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lvl="0" algn="just"/>
            <a:r>
              <a:rPr lang="en-IN" sz="2200" b="1" dirty="0"/>
              <a:t>Archive: </a:t>
            </a:r>
            <a:r>
              <a:rPr lang="en-IN" sz="2200" dirty="0"/>
              <a:t>It can change the status of the articles to published or unpublished by</a:t>
            </a:r>
            <a:r>
              <a:rPr lang="en-IN" sz="2200" b="1" dirty="0"/>
              <a:t> </a:t>
            </a:r>
            <a:r>
              <a:rPr lang="en-IN" sz="2200" dirty="0"/>
              <a:t>selecting archived in the select status filter</a:t>
            </a:r>
            <a:r>
              <a:rPr lang="en-IN" sz="2200" dirty="0" smtClean="0"/>
              <a:t>.</a:t>
            </a:r>
            <a:endParaRPr lang="en-IN" sz="2200" dirty="0"/>
          </a:p>
          <a:p>
            <a:pPr lvl="0" algn="just"/>
            <a:r>
              <a:rPr lang="en-IN" sz="2200" b="1" dirty="0"/>
              <a:t>Check In: </a:t>
            </a:r>
            <a:r>
              <a:rPr lang="en-IN" sz="2200" dirty="0"/>
              <a:t>Check-in the selected article. Multiple articles can be checked-in</a:t>
            </a:r>
            <a:r>
              <a:rPr lang="en-IN" sz="2200" dirty="0" smtClean="0"/>
              <a:t>.</a:t>
            </a:r>
            <a:endParaRPr lang="en-IN" sz="2200" dirty="0"/>
          </a:p>
          <a:p>
            <a:pPr lvl="0" algn="just"/>
            <a:r>
              <a:rPr lang="en-IN" sz="2200" b="1" dirty="0"/>
              <a:t>Trash: </a:t>
            </a:r>
            <a:r>
              <a:rPr lang="en-IN" sz="2200" dirty="0"/>
              <a:t>Delete the selected article permanently</a:t>
            </a:r>
            <a:r>
              <a:rPr lang="en-IN" sz="2200" dirty="0" smtClean="0"/>
              <a:t>.</a:t>
            </a:r>
            <a:endParaRPr lang="en-IN" sz="2200" dirty="0"/>
          </a:p>
          <a:p>
            <a:pPr lvl="0" algn="just"/>
            <a:r>
              <a:rPr lang="en-IN" sz="2200" b="1" dirty="0"/>
              <a:t>Batch: </a:t>
            </a:r>
            <a:r>
              <a:rPr lang="en-IN" sz="2200" dirty="0"/>
              <a:t>Selected articles are processed by batch</a:t>
            </a:r>
            <a:r>
              <a:rPr lang="en-IN" sz="2200" dirty="0" smtClean="0"/>
              <a:t>.</a:t>
            </a:r>
            <a:endParaRPr lang="en-IN" sz="2200" dirty="0"/>
          </a:p>
          <a:p>
            <a:pPr lvl="0" algn="just"/>
            <a:r>
              <a:rPr lang="en-IN" sz="2200" b="1" dirty="0"/>
              <a:t>Help: </a:t>
            </a:r>
            <a:r>
              <a:rPr lang="en-IN" sz="2200" dirty="0"/>
              <a:t>Help button is used to open the help screen</a:t>
            </a:r>
            <a:r>
              <a:rPr lang="en-IN" sz="2200" dirty="0" smtClean="0"/>
              <a:t>.</a:t>
            </a:r>
            <a:endParaRPr lang="en-IN" sz="2200" dirty="0"/>
          </a:p>
          <a:p>
            <a:pPr lvl="0" algn="just"/>
            <a:r>
              <a:rPr lang="en-IN" sz="2200" b="1" dirty="0"/>
              <a:t>Option: </a:t>
            </a:r>
            <a:r>
              <a:rPr lang="en-IN" sz="2200" dirty="0"/>
              <a:t>It opens the setting window where you can change the setting of the</a:t>
            </a:r>
            <a:r>
              <a:rPr lang="en-IN" sz="2200" b="1" dirty="0"/>
              <a:t> </a:t>
            </a:r>
            <a:r>
              <a:rPr lang="en-IN" sz="2200" dirty="0"/>
              <a:t>articles.</a:t>
            </a:r>
          </a:p>
          <a:p>
            <a:pPr algn="just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1420</Words>
  <Application>Microsoft Office PowerPoint</Application>
  <PresentationFormat>On-screen Show (4:3)</PresentationFormat>
  <Paragraphs>498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Knowgate.user10</dc:creator>
  <cp:lastModifiedBy>Knowgate.user11</cp:lastModifiedBy>
  <cp:revision>53</cp:revision>
  <dcterms:created xsi:type="dcterms:W3CDTF">2017-02-21T06:23:10Z</dcterms:created>
  <dcterms:modified xsi:type="dcterms:W3CDTF">2018-07-20T06:59:10Z</dcterms:modified>
</cp:coreProperties>
</file>