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1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1" r:id="rId26"/>
    <p:sldId id="292" r:id="rId27"/>
    <p:sldId id="303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9FFBB-FD57-44A5-B94B-A5C740A55412}" type="datetimeFigureOut">
              <a:rPr lang="en-IN" smtClean="0"/>
              <a:pPr/>
              <a:t>03-03-2017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A43A-E103-4712-9133-FB1CE9FD6A8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SYSTEM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Principal 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IN" sz="2400" dirty="0"/>
              <a:t>Below we have mentioned the details of the fields present in </a:t>
            </a:r>
            <a:endParaRPr lang="en-IN" sz="2400" dirty="0" smtClean="0"/>
          </a:p>
          <a:p>
            <a:pPr>
              <a:spcBef>
                <a:spcPts val="0"/>
              </a:spcBef>
              <a:buNone/>
            </a:pPr>
            <a:r>
              <a:rPr lang="en-IN" sz="2400" dirty="0" smtClean="0"/>
              <a:t>the </a:t>
            </a:r>
            <a:r>
              <a:rPr lang="en-IN" sz="2400" dirty="0" err="1"/>
              <a:t>Joomla</a:t>
            </a:r>
            <a:r>
              <a:rPr lang="en-IN" sz="2400" dirty="0"/>
              <a:t> Media Settings page</a:t>
            </a:r>
            <a:r>
              <a:rPr lang="en-IN" sz="2400" dirty="0" smtClean="0"/>
              <a:t>: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Legal Extensions (File Types): </a:t>
            </a:r>
            <a:r>
              <a:rPr lang="en-IN" sz="2400" dirty="0"/>
              <a:t>Provide an extension for the user file uploads</a:t>
            </a:r>
            <a:r>
              <a:rPr lang="en-IN" sz="2400" b="1" dirty="0"/>
              <a:t> </a:t>
            </a:r>
            <a:r>
              <a:rPr lang="en-IN" sz="2400" dirty="0"/>
              <a:t>which are separated by the </a:t>
            </a:r>
            <a:r>
              <a:rPr lang="en-IN" sz="2400" b="1" dirty="0"/>
              <a:t>comma (,)</a:t>
            </a:r>
            <a:r>
              <a:rPr lang="en-IN" sz="2400" dirty="0"/>
              <a:t>. For example: jpg, </a:t>
            </a:r>
            <a:r>
              <a:rPr lang="en-IN" sz="2400" dirty="0" err="1"/>
              <a:t>png</a:t>
            </a:r>
            <a:r>
              <a:rPr lang="en-IN" sz="2400" dirty="0"/>
              <a:t>, </a:t>
            </a:r>
            <a:r>
              <a:rPr lang="en-IN" sz="2400" dirty="0" err="1"/>
              <a:t>json</a:t>
            </a:r>
            <a:r>
              <a:rPr lang="en-IN" sz="2400" dirty="0" smtClean="0"/>
              <a:t>....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Maximum Size (in MB): </a:t>
            </a:r>
            <a:r>
              <a:rPr lang="en-IN" sz="2400" dirty="0"/>
              <a:t>Maximum size of the file in MB i.e. allowed for an</a:t>
            </a:r>
            <a:r>
              <a:rPr lang="en-IN" sz="2400" b="1" dirty="0"/>
              <a:t> </a:t>
            </a:r>
            <a:r>
              <a:rPr lang="en-IN" sz="2400" dirty="0"/>
              <a:t>uploading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Path to files folder: </a:t>
            </a:r>
            <a:r>
              <a:rPr lang="en-IN" sz="2400" dirty="0"/>
              <a:t>Provide the path for the file folder i.e. related to the root of</a:t>
            </a:r>
            <a:r>
              <a:rPr lang="en-IN" sz="2400" b="1" dirty="0"/>
              <a:t> </a:t>
            </a:r>
            <a:r>
              <a:rPr lang="en-IN" sz="2400" dirty="0"/>
              <a:t>the </a:t>
            </a:r>
            <a:r>
              <a:rPr lang="en-IN" sz="2400" dirty="0" err="1"/>
              <a:t>Joomla</a:t>
            </a:r>
            <a:r>
              <a:rPr lang="en-IN" sz="2400" dirty="0"/>
              <a:t> installation </a:t>
            </a:r>
            <a:r>
              <a:rPr lang="en-IN" sz="2400" dirty="0" smtClean="0"/>
              <a:t>directory.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Path </a:t>
            </a:r>
            <a:r>
              <a:rPr lang="en-IN" sz="2400" b="1" dirty="0"/>
              <a:t>to images folder: </a:t>
            </a:r>
            <a:r>
              <a:rPr lang="en-IN" sz="2400" dirty="0"/>
              <a:t>Provide the Path for the image folder i.e. related to the</a:t>
            </a:r>
            <a:r>
              <a:rPr lang="en-IN" sz="2400" b="1" dirty="0"/>
              <a:t> </a:t>
            </a:r>
            <a:r>
              <a:rPr lang="en-IN" sz="2400" dirty="0"/>
              <a:t>root of the </a:t>
            </a:r>
            <a:r>
              <a:rPr lang="en-IN" sz="2400" dirty="0" err="1"/>
              <a:t>Joomla</a:t>
            </a:r>
            <a:r>
              <a:rPr lang="en-IN" sz="2400" dirty="0"/>
              <a:t> installation directory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Restrict Uploads: </a:t>
            </a:r>
            <a:r>
              <a:rPr lang="en-IN" sz="2400" dirty="0"/>
              <a:t>It restricts a user to upload the image files, if there is </a:t>
            </a:r>
            <a:r>
              <a:rPr lang="en-IN" sz="2400" dirty="0" smtClean="0"/>
              <a:t>no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 </a:t>
            </a:r>
            <a:r>
              <a:rPr lang="en-IN" sz="2400" b="1" dirty="0" smtClean="0"/>
              <a:t>Permission </a:t>
            </a:r>
            <a:r>
              <a:rPr lang="en-IN" sz="2400" b="1" dirty="0"/>
              <a:t>if File info </a:t>
            </a:r>
            <a:r>
              <a:rPr lang="en-IN" sz="2400" dirty="0"/>
              <a:t>or</a:t>
            </a:r>
            <a:r>
              <a:rPr lang="en-IN" sz="2400" b="1" dirty="0"/>
              <a:t> MIME Magic </a:t>
            </a:r>
            <a:r>
              <a:rPr lang="en-IN" sz="2400" dirty="0"/>
              <a:t>isn't installed on the server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Check MIME Types: </a:t>
            </a:r>
            <a:r>
              <a:rPr lang="en-IN" sz="2400" dirty="0"/>
              <a:t>MIME Magic or File info is used to verify the MIME </a:t>
            </a:r>
            <a:r>
              <a:rPr lang="en-IN" sz="2400" dirty="0" smtClean="0"/>
              <a:t>types.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Legal </a:t>
            </a:r>
            <a:r>
              <a:rPr lang="en-IN" sz="2400" b="1" dirty="0"/>
              <a:t>Image Extensions (File Types): </a:t>
            </a:r>
            <a:r>
              <a:rPr lang="en-IN" sz="2400" dirty="0"/>
              <a:t>Check for valid image headers of image</a:t>
            </a:r>
            <a:r>
              <a:rPr lang="en-IN" sz="2400" b="1" dirty="0"/>
              <a:t> </a:t>
            </a:r>
            <a:r>
              <a:rPr lang="en-IN" sz="2400" dirty="0"/>
              <a:t>files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Ignored </a:t>
            </a:r>
            <a:r>
              <a:rPr lang="en-IN" sz="2400" b="1" dirty="0"/>
              <a:t>Extensions (File types): </a:t>
            </a:r>
            <a:r>
              <a:rPr lang="en-IN" sz="2400" dirty="0"/>
              <a:t>Ignores the file types which are specified in</a:t>
            </a:r>
            <a:r>
              <a:rPr lang="en-IN" sz="2400" b="1" dirty="0"/>
              <a:t> </a:t>
            </a:r>
            <a:r>
              <a:rPr lang="en-IN" sz="2400" dirty="0"/>
              <a:t>this field with comma separated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Legal </a:t>
            </a:r>
            <a:r>
              <a:rPr lang="en-IN" sz="2400" b="1" dirty="0"/>
              <a:t>MIME Types: </a:t>
            </a:r>
            <a:r>
              <a:rPr lang="en-IN" sz="2400" dirty="0"/>
              <a:t>Specifies the legal MIME types separated by </a:t>
            </a:r>
            <a:r>
              <a:rPr lang="en-IN" sz="2400" dirty="0" smtClean="0"/>
              <a:t>comma.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Illegal </a:t>
            </a:r>
            <a:r>
              <a:rPr lang="en-IN" sz="2400" b="1" dirty="0"/>
              <a:t>MIME Types: </a:t>
            </a:r>
            <a:r>
              <a:rPr lang="en-IN" sz="2400" dirty="0"/>
              <a:t>Specifies the illegal MIME types separated by comma.</a:t>
            </a:r>
          </a:p>
          <a:p>
            <a:pPr>
              <a:buNone/>
            </a:pPr>
            <a:endParaRPr lang="en-IN" sz="4000" dirty="0"/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6858000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Permission </a:t>
            </a:r>
            <a:r>
              <a:rPr lang="en-IN" sz="2000" dirty="0" smtClean="0"/>
              <a:t>and select the required options from the</a:t>
            </a:r>
          </a:p>
          <a:p>
            <a:pPr algn="just">
              <a:spcBef>
                <a:spcPts val="0"/>
              </a:spcBef>
              <a:buNone/>
            </a:pPr>
            <a:r>
              <a:rPr lang="en-IN" sz="2000" dirty="0" smtClean="0"/>
              <a:t>		dropdown menu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The </a:t>
            </a:r>
            <a:r>
              <a:rPr lang="en-IN" sz="2000" dirty="0"/>
              <a:t>following steps describe how to change the permissions for the </a:t>
            </a:r>
            <a:r>
              <a:rPr lang="en-IN" sz="2000" dirty="0" smtClean="0"/>
              <a:t>Media</a:t>
            </a:r>
          </a:p>
          <a:p>
            <a:pPr>
              <a:buNone/>
            </a:pPr>
            <a:r>
              <a:rPr lang="en-IN" sz="2000" dirty="0" smtClean="0"/>
              <a:t>component:</a:t>
            </a:r>
            <a:endParaRPr lang="en-IN" sz="2000" dirty="0"/>
          </a:p>
          <a:p>
            <a:pPr>
              <a:buNone/>
            </a:pPr>
            <a:r>
              <a:rPr lang="en-IN" sz="2000" b="1" dirty="0"/>
              <a:t>Step (2.1): </a:t>
            </a:r>
            <a:r>
              <a:rPr lang="en-IN" sz="2000" dirty="0"/>
              <a:t>You can select the</a:t>
            </a:r>
            <a:r>
              <a:rPr lang="en-IN" sz="2000" b="1" dirty="0"/>
              <a:t> Title </a:t>
            </a:r>
            <a:r>
              <a:rPr lang="en-IN" sz="2000" dirty="0"/>
              <a:t>that is listed in the</a:t>
            </a:r>
            <a:r>
              <a:rPr lang="en-IN" sz="2000" b="1" dirty="0"/>
              <a:t> Group</a:t>
            </a:r>
            <a:r>
              <a:rPr lang="en-IN" sz="2000" dirty="0"/>
              <a:t>, located on the </a:t>
            </a:r>
            <a:r>
              <a:rPr lang="en-IN" sz="2000" dirty="0" smtClean="0"/>
              <a:t>	    right.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b="1" dirty="0"/>
              <a:t>Step (2.2): </a:t>
            </a:r>
            <a:r>
              <a:rPr lang="en-IN" sz="2000" dirty="0"/>
              <a:t>The possible desired</a:t>
            </a:r>
            <a:r>
              <a:rPr lang="en-IN" sz="2000" b="1" dirty="0"/>
              <a:t> Actions </a:t>
            </a:r>
            <a:r>
              <a:rPr lang="en-IN" sz="2000" dirty="0"/>
              <a:t>are</a:t>
            </a:r>
            <a:r>
              <a:rPr lang="en-IN" sz="2000" dirty="0" smtClean="0"/>
              <a:t>: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Configure: </a:t>
            </a:r>
            <a:r>
              <a:rPr lang="en-IN" sz="2000" dirty="0"/>
              <a:t>Users can configure this component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Access Administration Interface: </a:t>
            </a:r>
            <a:r>
              <a:rPr lang="en-IN" sz="2000" dirty="0"/>
              <a:t>Users are able to access the administration</a:t>
            </a:r>
            <a:r>
              <a:rPr lang="en-IN" sz="2000" b="1" dirty="0"/>
              <a:t> </a:t>
            </a:r>
            <a:r>
              <a:rPr lang="en-IN" sz="2000" dirty="0"/>
              <a:t>interface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Create: </a:t>
            </a:r>
            <a:r>
              <a:rPr lang="en-IN" sz="2000" dirty="0"/>
              <a:t>Users can create the content in this component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Delete: </a:t>
            </a:r>
            <a:r>
              <a:rPr lang="en-IN" sz="2000" dirty="0"/>
              <a:t>Users can delete any content that is defined in this component.</a:t>
            </a:r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(2.3): </a:t>
            </a:r>
            <a:r>
              <a:rPr lang="en-IN" sz="2000" dirty="0"/>
              <a:t>Select the</a:t>
            </a:r>
            <a:r>
              <a:rPr lang="en-IN" sz="2000" b="1" dirty="0"/>
              <a:t> Permission </a:t>
            </a:r>
            <a:r>
              <a:rPr lang="en-IN" sz="2000" dirty="0"/>
              <a:t>for an</a:t>
            </a:r>
            <a:r>
              <a:rPr lang="en-IN" sz="2000" b="1" dirty="0"/>
              <a:t> Action </a:t>
            </a:r>
            <a:r>
              <a:rPr lang="en-IN" sz="2000" dirty="0"/>
              <a:t>that you want to change</a:t>
            </a:r>
            <a:r>
              <a:rPr lang="en-IN" sz="2000" dirty="0" smtClean="0"/>
              <a:t>: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Inherited: </a:t>
            </a:r>
            <a:r>
              <a:rPr lang="en-IN" sz="2000" dirty="0"/>
              <a:t>The Global Configuration, Component Configuration, Article  </a:t>
            </a:r>
            <a:r>
              <a:rPr lang="en-IN" sz="2000" b="1" dirty="0"/>
              <a:t> </a:t>
            </a:r>
            <a:r>
              <a:rPr lang="en-IN" sz="2000" dirty="0"/>
              <a:t>Options, or Category permissions are used to inherit for users in this </a:t>
            </a:r>
            <a:r>
              <a:rPr lang="en-IN" sz="2000" dirty="0" smtClean="0"/>
              <a:t>Group.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Allowed</a:t>
            </a:r>
            <a:r>
              <a:rPr lang="en-IN" sz="2000" b="1" dirty="0"/>
              <a:t>: </a:t>
            </a:r>
            <a:r>
              <a:rPr lang="en-IN" sz="2000" dirty="0"/>
              <a:t>This shows the allowed Users for this </a:t>
            </a:r>
            <a:r>
              <a:rPr lang="en-IN" sz="2000" dirty="0" smtClean="0"/>
              <a:t>Group.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Denied</a:t>
            </a:r>
            <a:r>
              <a:rPr lang="en-IN" sz="2000" b="1" dirty="0"/>
              <a:t>: </a:t>
            </a:r>
            <a:r>
              <a:rPr lang="en-IN" sz="2000" dirty="0"/>
              <a:t>This shows the denied Users for this Group.</a:t>
            </a:r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2816"/>
            <a:ext cx="8501122" cy="435334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IN" sz="2000" dirty="0" err="1" smtClean="0"/>
              <a:t>Joomla</a:t>
            </a:r>
            <a:r>
              <a:rPr lang="en-IN" sz="2000" dirty="0" smtClean="0"/>
              <a:t> Language option is used to set native title, language code, SEF Prefix, and Image Prefixes of the installed or to be installed languages.</a:t>
            </a:r>
          </a:p>
          <a:p>
            <a:pPr algn="just">
              <a:spcBef>
                <a:spcPts val="0"/>
              </a:spcBef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Go to</a:t>
            </a:r>
            <a:r>
              <a:rPr lang="en-IN" sz="2000" b="1" dirty="0"/>
              <a:t> System --&gt; Global Configuration </a:t>
            </a:r>
            <a:r>
              <a:rPr lang="en-IN" sz="2000" dirty="0"/>
              <a:t>as shown in the </a:t>
            </a:r>
            <a:r>
              <a:rPr lang="en-IN" sz="2000" dirty="0" smtClean="0"/>
              <a:t>following</a:t>
            </a:r>
          </a:p>
          <a:p>
            <a:pPr algn="just">
              <a:spcBef>
                <a:spcPts val="0"/>
              </a:spcBef>
              <a:buNone/>
            </a:pPr>
            <a:r>
              <a:rPr lang="en-IN" sz="2000" dirty="0" smtClean="0"/>
              <a:t>		screen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SETTINGS</a:t>
            </a:r>
            <a:endParaRPr kumimoji="0" lang="e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000" b="1" dirty="0" smtClean="0"/>
              <a:t>LANGUAGE</a:t>
            </a: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SETTINGS</a:t>
            </a:r>
            <a:endParaRPr kumimoji="0" lang="e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dirty="0"/>
              <a:t>Next, click on the </a:t>
            </a:r>
            <a:r>
              <a:rPr lang="en-IN" sz="2000" b="1" dirty="0"/>
              <a:t>Language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b="1" dirty="0"/>
              <a:t>Global Configuration</a:t>
            </a:r>
            <a:r>
              <a:rPr lang="en-IN" sz="2000" dirty="0"/>
              <a:t> and you will </a:t>
            </a:r>
            <a:r>
              <a:rPr lang="en-IN" sz="2000" dirty="0" smtClean="0"/>
              <a:t>get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the </a:t>
            </a:r>
            <a:r>
              <a:rPr lang="en-IN" sz="2000" dirty="0"/>
              <a:t>screen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3999" cy="5949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Below </a:t>
            </a:r>
            <a:r>
              <a:rPr lang="en-IN" sz="2000" dirty="0"/>
              <a:t>we have mentioned the details of the fields </a:t>
            </a:r>
            <a:r>
              <a:rPr lang="en-IN" sz="2000" dirty="0" smtClean="0"/>
              <a:t>present </a:t>
            </a:r>
            <a:r>
              <a:rPr lang="en-IN" sz="2000" dirty="0"/>
              <a:t>in the </a:t>
            </a:r>
            <a:r>
              <a:rPr lang="en-IN" sz="2000" dirty="0" err="1"/>
              <a:t>Joomla</a:t>
            </a:r>
            <a:r>
              <a:rPr lang="en-IN" sz="2000" dirty="0"/>
              <a:t> Language  </a:t>
            </a:r>
            <a:r>
              <a:rPr lang="en-IN" sz="2000" dirty="0" smtClean="0"/>
              <a:t>page.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Configure: </a:t>
            </a:r>
            <a:r>
              <a:rPr lang="en-IN" sz="2000" dirty="0"/>
              <a:t>Configure the installed language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Access Administration Interface: </a:t>
            </a:r>
            <a:r>
              <a:rPr lang="en-IN" sz="2000" dirty="0"/>
              <a:t>Users are able to access the administration</a:t>
            </a:r>
            <a:r>
              <a:rPr lang="en-IN" sz="2000" b="1" dirty="0"/>
              <a:t> </a:t>
            </a:r>
            <a:r>
              <a:rPr lang="en-IN" sz="2000" dirty="0"/>
              <a:t>interface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Create: </a:t>
            </a:r>
            <a:r>
              <a:rPr lang="en-IN" sz="2000" dirty="0"/>
              <a:t>It creates new languages in the component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Delete: </a:t>
            </a:r>
            <a:r>
              <a:rPr lang="en-IN" sz="2000" dirty="0"/>
              <a:t>It deletes the created new languages in the component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Edit: </a:t>
            </a:r>
            <a:r>
              <a:rPr lang="en-IN" sz="2000" dirty="0"/>
              <a:t>It edits an existing language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Edit State: </a:t>
            </a:r>
            <a:r>
              <a:rPr lang="en-IN" sz="2000" dirty="0"/>
              <a:t>Changes the language state such as Publish, Unpublished, Archive</a:t>
            </a:r>
            <a:r>
              <a:rPr lang="en-IN" sz="2000" b="1" dirty="0"/>
              <a:t> </a:t>
            </a:r>
            <a:r>
              <a:rPr lang="en-IN" sz="2000" dirty="0"/>
              <a:t>and Trash in the component.</a:t>
            </a:r>
          </a:p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toolbar options in the Language  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Save: </a:t>
            </a:r>
            <a:r>
              <a:rPr lang="en-IN" sz="2000" dirty="0"/>
              <a:t>Saves your language setting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 &amp; Close: </a:t>
            </a:r>
            <a:r>
              <a:rPr lang="en-IN" sz="2000" dirty="0"/>
              <a:t>Saves the language setting and closes the current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Cancel: </a:t>
            </a:r>
            <a:r>
              <a:rPr lang="en-IN" sz="2000" dirty="0"/>
              <a:t>Cancels the language setting in </a:t>
            </a:r>
            <a:r>
              <a:rPr lang="en-IN" sz="2000" dirty="0" err="1"/>
              <a:t>Joomla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Go to</a:t>
            </a:r>
            <a:r>
              <a:rPr lang="en-IN" sz="2000" b="1" dirty="0"/>
              <a:t> System --&gt; Global Configuration </a:t>
            </a:r>
            <a:r>
              <a:rPr lang="en-IN" sz="2000" dirty="0"/>
              <a:t>as shown in the </a:t>
            </a:r>
            <a:r>
              <a:rPr lang="en-IN" sz="2000" dirty="0" smtClean="0"/>
              <a:t>following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screen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IN" sz="4000" b="1" dirty="0" smtClean="0"/>
              <a:t>USERS SETTING</a:t>
            </a:r>
            <a:endParaRPr lang="en-IN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dirty="0"/>
              <a:t>Next, click on </a:t>
            </a:r>
            <a:r>
              <a:rPr lang="en-IN" sz="2000" b="1" dirty="0"/>
              <a:t>Users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b="1" dirty="0"/>
              <a:t>Global Configuration</a:t>
            </a:r>
            <a:r>
              <a:rPr lang="en-IN" sz="2000" dirty="0"/>
              <a:t>. You will get the </a:t>
            </a:r>
            <a:r>
              <a:rPr lang="en-IN" sz="2000" dirty="0" smtClean="0"/>
              <a:t>screen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as </a:t>
            </a:r>
            <a:r>
              <a:rPr lang="en-IN" sz="2000" dirty="0"/>
              <a:t>shown below and select the fields with appropriate values</a:t>
            </a:r>
            <a:r>
              <a:rPr lang="en-IN" sz="20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We </a:t>
            </a:r>
            <a:r>
              <a:rPr lang="en-IN" sz="2000" dirty="0"/>
              <a:t>can view the different tabs present in the screen shown above. By default, the Component tab is displayed.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24303"/>
            <a:ext cx="9144000" cy="4780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IN" sz="2200" dirty="0"/>
              <a:t>Below we have mentioned the details of the fields present in the </a:t>
            </a:r>
            <a:r>
              <a:rPr lang="en-IN" sz="2200" dirty="0" smtClean="0"/>
              <a:t>Component</a:t>
            </a:r>
          </a:p>
          <a:p>
            <a:pPr marL="0">
              <a:spcBef>
                <a:spcPts val="0"/>
              </a:spcBef>
              <a:buNone/>
            </a:pPr>
            <a:r>
              <a:rPr lang="en-IN" sz="2200" dirty="0" smtClean="0"/>
              <a:t>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Allow </a:t>
            </a:r>
            <a:r>
              <a:rPr lang="en-IN" sz="2200" b="1" dirty="0"/>
              <a:t>User Registration: </a:t>
            </a:r>
            <a:r>
              <a:rPr lang="en-IN" sz="2200" dirty="0"/>
              <a:t>It allows the new user registration and set it to</a:t>
            </a:r>
            <a:r>
              <a:rPr lang="en-IN" sz="2200" b="1" dirty="0"/>
              <a:t> Yes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New User Registration Group: </a:t>
            </a:r>
            <a:r>
              <a:rPr lang="en-IN" sz="2200" dirty="0"/>
              <a:t>The default group which allows the user to</a:t>
            </a:r>
            <a:r>
              <a:rPr lang="en-IN" sz="2200" b="1" dirty="0"/>
              <a:t> </a:t>
            </a:r>
            <a:r>
              <a:rPr lang="en-IN" sz="2200" dirty="0"/>
              <a:t>register via front-end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Guest User Group: </a:t>
            </a:r>
            <a:r>
              <a:rPr lang="en-IN" sz="2200" dirty="0"/>
              <a:t>Setting up the Guest user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Send Password: </a:t>
            </a:r>
            <a:r>
              <a:rPr lang="en-IN" sz="2200" dirty="0"/>
              <a:t>If it is set to</a:t>
            </a:r>
            <a:r>
              <a:rPr lang="en-IN" sz="2200" b="1" dirty="0"/>
              <a:t> Yes</a:t>
            </a:r>
            <a:r>
              <a:rPr lang="en-IN" sz="2200" dirty="0"/>
              <a:t>, password will be mailed to the registered user</a:t>
            </a:r>
            <a:r>
              <a:rPr lang="en-IN" sz="2200" b="1" dirty="0"/>
              <a:t> </a:t>
            </a:r>
            <a:r>
              <a:rPr lang="en-IN" sz="2200" dirty="0"/>
              <a:t>as a part of registration mail</a:t>
            </a:r>
            <a:r>
              <a:rPr lang="en-IN" sz="2200" dirty="0" smtClean="0"/>
              <a:t>.</a:t>
            </a:r>
            <a:endParaRPr lang="en-IN" sz="2200" dirty="0"/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New User Account Activation: </a:t>
            </a:r>
            <a:r>
              <a:rPr lang="en-IN" sz="2200" dirty="0"/>
              <a:t>If it is set to</a:t>
            </a:r>
            <a:r>
              <a:rPr lang="en-IN" sz="2200" b="1" dirty="0"/>
              <a:t> None </a:t>
            </a:r>
            <a:r>
              <a:rPr lang="en-IN" sz="2200" dirty="0"/>
              <a:t>the new user will be registered</a:t>
            </a:r>
            <a:r>
              <a:rPr lang="en-IN" sz="2200" b="1" dirty="0"/>
              <a:t> </a:t>
            </a:r>
            <a:r>
              <a:rPr lang="en-IN" sz="2200" dirty="0"/>
              <a:t>immediately. If it set to </a:t>
            </a:r>
            <a:r>
              <a:rPr lang="en-IN" sz="2200" b="1" dirty="0"/>
              <a:t>Self</a:t>
            </a:r>
            <a:r>
              <a:rPr lang="en-IN" sz="2200" dirty="0"/>
              <a:t>, the new user gets the activation mail which helps to activate the account themselves</a:t>
            </a:r>
            <a:r>
              <a:rPr lang="en-IN" sz="2200" dirty="0" smtClean="0"/>
              <a:t>.</a:t>
            </a:r>
            <a:endParaRPr lang="en-IN" sz="2200" dirty="0"/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Notification Mail to Administrators: </a:t>
            </a:r>
            <a:r>
              <a:rPr lang="en-IN" sz="2200" dirty="0"/>
              <a:t>If it is set</a:t>
            </a:r>
            <a:r>
              <a:rPr lang="en-IN" sz="2200" b="1" dirty="0"/>
              <a:t> No</a:t>
            </a:r>
            <a:r>
              <a:rPr lang="en-IN" sz="2200" dirty="0"/>
              <a:t>, It sends the new user</a:t>
            </a:r>
            <a:r>
              <a:rPr lang="en-IN" sz="2200" b="1" dirty="0"/>
              <a:t> </a:t>
            </a:r>
            <a:r>
              <a:rPr lang="en-IN" sz="2200" dirty="0"/>
              <a:t>activation mail to the admin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err="1"/>
              <a:t>Captcha</a:t>
            </a:r>
            <a:r>
              <a:rPr lang="en-IN" sz="2200" b="1" dirty="0"/>
              <a:t>: </a:t>
            </a:r>
            <a:r>
              <a:rPr lang="en-IN" sz="2200" dirty="0"/>
              <a:t>Provides the </a:t>
            </a:r>
            <a:r>
              <a:rPr lang="en-IN" sz="2200" dirty="0" err="1"/>
              <a:t>captcha</a:t>
            </a:r>
            <a:r>
              <a:rPr lang="en-IN" sz="2200" dirty="0"/>
              <a:t> options to activate the new </a:t>
            </a:r>
            <a:r>
              <a:rPr lang="en-IN" sz="2200" dirty="0" smtClean="0"/>
              <a:t>user.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Front-end </a:t>
            </a:r>
            <a:r>
              <a:rPr lang="en-IN" sz="2200" b="1" dirty="0"/>
              <a:t>User Parameters: </a:t>
            </a:r>
            <a:r>
              <a:rPr lang="en-IN" sz="2200" dirty="0"/>
              <a:t>It is set to</a:t>
            </a:r>
            <a:r>
              <a:rPr lang="en-IN" sz="2200" b="1" dirty="0"/>
              <a:t> Show</a:t>
            </a:r>
            <a:r>
              <a:rPr lang="en-IN" sz="2200" dirty="0"/>
              <a:t>, the user will be able to modify</a:t>
            </a:r>
            <a:r>
              <a:rPr lang="en-IN" sz="2200" b="1" dirty="0"/>
              <a:t> </a:t>
            </a:r>
            <a:r>
              <a:rPr lang="en-IN" sz="2200" dirty="0"/>
              <a:t>their language, editor and help websites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Front-end </a:t>
            </a:r>
            <a:r>
              <a:rPr lang="en-IN" sz="2200" b="1" dirty="0"/>
              <a:t>Language: </a:t>
            </a:r>
            <a:r>
              <a:rPr lang="en-IN" sz="2200" dirty="0"/>
              <a:t>It is set to</a:t>
            </a:r>
            <a:r>
              <a:rPr lang="en-IN" sz="2200" b="1" dirty="0"/>
              <a:t> Show</a:t>
            </a:r>
            <a:r>
              <a:rPr lang="en-IN" sz="2200" dirty="0"/>
              <a:t>, the language option will appear during</a:t>
            </a:r>
            <a:r>
              <a:rPr lang="en-IN" sz="2200" b="1" dirty="0"/>
              <a:t> </a:t>
            </a:r>
            <a:r>
              <a:rPr lang="en-IN" sz="2200" dirty="0"/>
              <a:t>the new user registration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Change </a:t>
            </a:r>
            <a:r>
              <a:rPr lang="en-IN" sz="2200" b="1" dirty="0"/>
              <a:t>Login Name: </a:t>
            </a:r>
            <a:r>
              <a:rPr lang="en-IN" sz="2200" dirty="0"/>
              <a:t>If it is set to</a:t>
            </a:r>
            <a:r>
              <a:rPr lang="en-IN" sz="2200" b="1" dirty="0"/>
              <a:t> Yes</a:t>
            </a:r>
            <a:r>
              <a:rPr lang="en-IN" sz="2200" dirty="0"/>
              <a:t>, it allows the new user to edit the login</a:t>
            </a:r>
            <a:r>
              <a:rPr lang="en-IN" sz="2200" b="1" dirty="0"/>
              <a:t> </a:t>
            </a:r>
            <a:r>
              <a:rPr lang="en-IN" sz="2200" dirty="0"/>
              <a:t>name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Maximum </a:t>
            </a:r>
            <a:r>
              <a:rPr lang="en-IN" sz="2200" b="1" dirty="0"/>
              <a:t>Reset Count: </a:t>
            </a:r>
            <a:r>
              <a:rPr lang="en-IN" sz="2200" dirty="0"/>
              <a:t>It defines the maximum reset of password for the user</a:t>
            </a:r>
            <a:r>
              <a:rPr lang="en-IN" sz="2200" b="1" dirty="0"/>
              <a:t> </a:t>
            </a:r>
            <a:r>
              <a:rPr lang="en-IN" sz="2200" dirty="0"/>
              <a:t>and 0 indicates no limits.</a:t>
            </a:r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 lvl="1">
              <a:buFont typeface="Arial" pitchFamily="34" charset="0"/>
              <a:buChar char="•"/>
            </a:pPr>
            <a:endParaRPr lang="en-IN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IN" sz="20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 smtClean="0"/>
              <a:t>Time </a:t>
            </a:r>
            <a:r>
              <a:rPr lang="en-IN" sz="2000" b="1" dirty="0"/>
              <a:t>in Hours: </a:t>
            </a:r>
            <a:r>
              <a:rPr lang="en-IN" sz="2000" dirty="0"/>
              <a:t>Time for the reset counter in hour</a:t>
            </a:r>
            <a:r>
              <a:rPr lang="en-IN" sz="2000" dirty="0" smtClean="0"/>
              <a:t>.</a:t>
            </a:r>
            <a:endParaRPr lang="en-IN" sz="2000" dirty="0"/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/>
              <a:t>Minimum Password Length: </a:t>
            </a:r>
            <a:r>
              <a:rPr lang="en-IN" sz="2000" dirty="0"/>
              <a:t>Specifies the length of the password</a:t>
            </a:r>
            <a:r>
              <a:rPr lang="en-IN" sz="2000" dirty="0" smtClean="0"/>
              <a:t>.</a:t>
            </a:r>
            <a:endParaRPr lang="en-IN" sz="2000" dirty="0"/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/>
              <a:t>Password Minimum Integers: </a:t>
            </a:r>
            <a:r>
              <a:rPr lang="en-IN" sz="2000" dirty="0"/>
              <a:t>It specifies the minimum number of integers that</a:t>
            </a:r>
            <a:r>
              <a:rPr lang="en-IN" sz="2000" b="1" dirty="0"/>
              <a:t> </a:t>
            </a:r>
            <a:r>
              <a:rPr lang="en-IN" sz="2000" dirty="0"/>
              <a:t>must be included in the password entry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/>
              <a:t>Password Minimum Symbols: </a:t>
            </a:r>
            <a:r>
              <a:rPr lang="en-IN" sz="2000" dirty="0"/>
              <a:t>It specifies the minimum number of symbols that</a:t>
            </a:r>
            <a:r>
              <a:rPr lang="en-IN" sz="2000" b="1" dirty="0"/>
              <a:t> </a:t>
            </a:r>
            <a:r>
              <a:rPr lang="en-IN" sz="2000" dirty="0"/>
              <a:t>must be included in the password entry</a:t>
            </a:r>
            <a:r>
              <a:rPr lang="en-IN" sz="2000" dirty="0" smtClean="0"/>
              <a:t>.</a:t>
            </a:r>
            <a:endParaRPr lang="en-IN" sz="2000" dirty="0"/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/>
              <a:t>Password Upper Case Minimum: </a:t>
            </a:r>
            <a:r>
              <a:rPr lang="en-IN" sz="2000" dirty="0"/>
              <a:t>It specifies the minimum number of upper</a:t>
            </a:r>
            <a:r>
              <a:rPr lang="en-IN" sz="2000" b="1" dirty="0"/>
              <a:t> </a:t>
            </a:r>
            <a:r>
              <a:rPr lang="en-IN" sz="2000" dirty="0"/>
              <a:t>case characters that must be included in the password entry.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GLOBAL SETTINGS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/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(2): </a:t>
            </a:r>
            <a:r>
              <a:rPr lang="en-IN" sz="2000" dirty="0"/>
              <a:t>The</a:t>
            </a:r>
            <a:r>
              <a:rPr lang="en-IN" sz="2000" b="1" dirty="0"/>
              <a:t> </a:t>
            </a:r>
            <a:r>
              <a:rPr lang="en-IN" sz="2000" i="1" dirty="0"/>
              <a:t>User Notes History</a:t>
            </a:r>
            <a:r>
              <a:rPr lang="en-IN" sz="2000" b="1" dirty="0"/>
              <a:t> </a:t>
            </a:r>
            <a:r>
              <a:rPr lang="en-IN" sz="2000" dirty="0"/>
              <a:t>tab is used to save history of the user notes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/>
          </a:p>
          <a:p>
            <a:pPr lvl="0"/>
            <a:r>
              <a:rPr lang="en-IN" sz="2000" b="1" dirty="0" smtClean="0"/>
              <a:t>Save </a:t>
            </a:r>
            <a:r>
              <a:rPr lang="en-IN" sz="2000" b="1" dirty="0"/>
              <a:t>History: </a:t>
            </a:r>
            <a:r>
              <a:rPr lang="en-IN" sz="2000" dirty="0"/>
              <a:t>It saves the version history of the component when selected</a:t>
            </a:r>
            <a:r>
              <a:rPr lang="en-IN" sz="2000" b="1" dirty="0"/>
              <a:t> </a:t>
            </a:r>
            <a:r>
              <a:rPr lang="en-IN" sz="2000" dirty="0"/>
              <a:t>as </a:t>
            </a:r>
            <a:r>
              <a:rPr lang="en-IN" sz="2000" b="1" dirty="0"/>
              <a:t>Yes</a:t>
            </a:r>
            <a:r>
              <a:rPr lang="en-IN" sz="2000" dirty="0"/>
              <a:t>. Otherwise no version history is saved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Maximum Versions: </a:t>
            </a:r>
            <a:r>
              <a:rPr lang="en-IN" sz="2000" dirty="0"/>
              <a:t>It always saves the maximum number of versions for an</a:t>
            </a:r>
            <a:r>
              <a:rPr lang="en-IN" sz="2000" b="1" dirty="0"/>
              <a:t> </a:t>
            </a:r>
            <a:r>
              <a:rPr lang="en-IN" sz="2000" dirty="0"/>
              <a:t>item.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57232"/>
            <a:ext cx="91440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(3): </a:t>
            </a:r>
            <a:r>
              <a:rPr lang="en-IN" sz="2000" dirty="0"/>
              <a:t>The Mass Mail tab is used to save setting for the mass mail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Subject </a:t>
            </a:r>
            <a:r>
              <a:rPr lang="en-IN" sz="2000" b="1" dirty="0"/>
              <a:t>Prefix: </a:t>
            </a:r>
            <a:r>
              <a:rPr lang="en-IN" sz="2000" dirty="0"/>
              <a:t>Automatically text is inserted before the subject of mass </a:t>
            </a:r>
            <a:r>
              <a:rPr lang="en-IN" sz="2000" dirty="0" smtClean="0"/>
              <a:t>mail</a:t>
            </a:r>
            <a:endParaRPr lang="en-IN" sz="2000" dirty="0"/>
          </a:p>
          <a:p>
            <a:pPr lvl="0"/>
            <a:r>
              <a:rPr lang="en-IN" sz="2000" b="1" dirty="0" err="1"/>
              <a:t>Mailbody</a:t>
            </a:r>
            <a:r>
              <a:rPr lang="en-IN" sz="2000" b="1" dirty="0"/>
              <a:t> Suffix: </a:t>
            </a:r>
            <a:r>
              <a:rPr lang="en-IN" sz="2000" dirty="0"/>
              <a:t>Automatically text is inserted after the body of the email.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IN" sz="2200" b="1" dirty="0"/>
              <a:t>Step (4): </a:t>
            </a:r>
            <a:r>
              <a:rPr lang="en-IN" sz="2200" dirty="0"/>
              <a:t>In</a:t>
            </a:r>
            <a:r>
              <a:rPr lang="en-IN" sz="2200" b="1" dirty="0"/>
              <a:t> Permissions </a:t>
            </a:r>
            <a:r>
              <a:rPr lang="en-IN" sz="2200" dirty="0"/>
              <a:t>tab, we can view the six actions as can be seen in </a:t>
            </a:r>
            <a:r>
              <a:rPr lang="en-IN" sz="2200" dirty="0" smtClean="0"/>
              <a:t>the</a:t>
            </a:r>
          </a:p>
          <a:p>
            <a:pPr marL="0">
              <a:spcBef>
                <a:spcPts val="0"/>
              </a:spcBef>
              <a:buNone/>
            </a:pPr>
            <a:r>
              <a:rPr lang="en-IN" sz="2200" dirty="0" smtClean="0"/>
              <a:t>	screen</a:t>
            </a:r>
            <a:r>
              <a:rPr lang="en-IN" sz="2200" b="1" dirty="0" smtClean="0"/>
              <a:t> </a:t>
            </a:r>
            <a:r>
              <a:rPr lang="en-IN" sz="2200" dirty="0"/>
              <a:t>below. This tab is used to manage the permission settings for </a:t>
            </a:r>
            <a:r>
              <a:rPr lang="en-IN" sz="2200" dirty="0" smtClean="0"/>
              <a:t>	the user groups</a:t>
            </a:r>
            <a:r>
              <a:rPr lang="en-IN" sz="22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lvl="0"/>
            <a:r>
              <a:rPr lang="en-IN" sz="2200" b="1" dirty="0"/>
              <a:t>Configure: </a:t>
            </a:r>
            <a:r>
              <a:rPr lang="en-IN" sz="2200" dirty="0"/>
              <a:t>It allows users to edit the user option</a:t>
            </a:r>
            <a:r>
              <a:rPr lang="en-IN" sz="2200" dirty="0" smtClean="0"/>
              <a:t>.</a:t>
            </a:r>
            <a:endParaRPr lang="en-IN" sz="2200" dirty="0"/>
          </a:p>
          <a:p>
            <a:pPr lvl="0"/>
            <a:r>
              <a:rPr lang="en-IN" sz="2200" b="1" dirty="0"/>
              <a:t>Access Administration Interface: </a:t>
            </a:r>
            <a:r>
              <a:rPr lang="en-IN" sz="2200" dirty="0"/>
              <a:t>It allows users to access the administration</a:t>
            </a:r>
            <a:r>
              <a:rPr lang="en-IN" sz="2200" b="1" dirty="0"/>
              <a:t> </a:t>
            </a:r>
            <a:r>
              <a:rPr lang="en-IN" sz="2200" dirty="0"/>
              <a:t>interface</a:t>
            </a:r>
            <a:r>
              <a:rPr lang="en-IN" sz="2200" dirty="0" smtClean="0"/>
              <a:t>.</a:t>
            </a:r>
            <a:endParaRPr lang="en-IN" sz="2200" dirty="0"/>
          </a:p>
          <a:p>
            <a:pPr lvl="0"/>
            <a:r>
              <a:rPr lang="en-IN" sz="2200" b="1" dirty="0"/>
              <a:t>Create: </a:t>
            </a:r>
            <a:r>
              <a:rPr lang="en-IN" sz="2200" dirty="0"/>
              <a:t>It allows users in group to create the content present in the extension</a:t>
            </a:r>
            <a:r>
              <a:rPr lang="en-IN" sz="2200" dirty="0" smtClean="0"/>
              <a:t>.</a:t>
            </a:r>
            <a:endParaRPr lang="en-IN" sz="2200" dirty="0"/>
          </a:p>
          <a:p>
            <a:pPr lvl="0"/>
            <a:r>
              <a:rPr lang="en-IN" sz="2200" b="1" dirty="0"/>
              <a:t>Delete: </a:t>
            </a:r>
            <a:r>
              <a:rPr lang="en-IN" sz="2200" dirty="0"/>
              <a:t>It allows users in group to delete the content present in the extension.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80728"/>
            <a:ext cx="914400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Edit</a:t>
            </a:r>
            <a:r>
              <a:rPr lang="en-IN" sz="2000" b="1" dirty="0"/>
              <a:t>: </a:t>
            </a:r>
            <a:r>
              <a:rPr lang="en-IN" sz="2000" dirty="0"/>
              <a:t>It allows users in group to edit the content present in the extension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Edit State: </a:t>
            </a:r>
            <a:r>
              <a:rPr lang="en-IN" sz="2000" dirty="0"/>
              <a:t>It allows users in group to change the state of content present in the</a:t>
            </a:r>
            <a:r>
              <a:rPr lang="en-IN" sz="2000" b="1" dirty="0"/>
              <a:t> </a:t>
            </a:r>
            <a:r>
              <a:rPr lang="en-IN" sz="2000" dirty="0"/>
              <a:t>extension</a:t>
            </a:r>
            <a:r>
              <a:rPr lang="en-IN" sz="2000" dirty="0" smtClean="0"/>
              <a:t>.</a:t>
            </a:r>
          </a:p>
          <a:p>
            <a:pPr lvl="0"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u="sng" dirty="0"/>
              <a:t> </a:t>
            </a:r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toolbar options in the </a:t>
            </a:r>
            <a:r>
              <a:rPr lang="en-IN" sz="2000" dirty="0" smtClean="0"/>
              <a:t>Users Setting.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Save: </a:t>
            </a:r>
            <a:r>
              <a:rPr lang="en-IN" sz="2000" dirty="0"/>
              <a:t>Saves your user settings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 &amp; Close: </a:t>
            </a:r>
            <a:r>
              <a:rPr lang="en-IN" sz="2000" dirty="0"/>
              <a:t>Saves the user settings and closes the current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Cancel: </a:t>
            </a:r>
            <a:r>
              <a:rPr lang="en-IN" sz="2000" dirty="0"/>
              <a:t>Cancels the user settings in </a:t>
            </a:r>
            <a:r>
              <a:rPr lang="en-IN" sz="2000" dirty="0" err="1"/>
              <a:t>Joomla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dirty="0"/>
              <a:t>The messaging system allows to send </a:t>
            </a:r>
            <a:r>
              <a:rPr lang="en-IN" sz="2000" dirty="0" smtClean="0"/>
              <a:t>messages to </a:t>
            </a:r>
            <a:r>
              <a:rPr lang="en-IN" sz="2000" dirty="0"/>
              <a:t>the back-end users of </a:t>
            </a:r>
            <a:r>
              <a:rPr lang="en-IN" sz="2000" dirty="0" err="1"/>
              <a:t>Joomla</a:t>
            </a:r>
            <a:r>
              <a:rPr lang="en-IN" sz="2000" dirty="0"/>
              <a:t>. You can </a:t>
            </a:r>
            <a:r>
              <a:rPr lang="en-IN" sz="2000" dirty="0" smtClean="0"/>
              <a:t>send, read</a:t>
            </a:r>
            <a:r>
              <a:rPr lang="en-IN" sz="2000" dirty="0"/>
              <a:t>, write and delete messages</a:t>
            </a:r>
            <a:r>
              <a:rPr lang="en-IN" sz="20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Step (1): </a:t>
            </a:r>
            <a:r>
              <a:rPr lang="en-IN" sz="2000" dirty="0"/>
              <a:t>You can create a new private message as shown in the screen below. </a:t>
            </a: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Go </a:t>
            </a:r>
            <a:r>
              <a:rPr lang="en-IN" sz="2000" dirty="0" smtClean="0"/>
              <a:t>to </a:t>
            </a:r>
            <a:r>
              <a:rPr lang="en-IN" sz="2000" b="1" dirty="0" smtClean="0"/>
              <a:t>Components </a:t>
            </a:r>
            <a:r>
              <a:rPr lang="en-IN" sz="2000" b="1" dirty="0"/>
              <a:t>--&gt; Messaging --&gt; New Private Message </a:t>
            </a:r>
            <a:r>
              <a:rPr lang="en-IN" sz="2000" dirty="0"/>
              <a:t>to write </a:t>
            </a:r>
            <a:r>
              <a:rPr lang="en-IN" sz="2000" dirty="0" smtClean="0"/>
              <a:t>	a new private</a:t>
            </a:r>
            <a:r>
              <a:rPr lang="en-IN" sz="2000" b="1" dirty="0" smtClean="0"/>
              <a:t> </a:t>
            </a:r>
            <a:r>
              <a:rPr lang="en-IN" sz="2000" dirty="0"/>
              <a:t>message.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IN" sz="4000" b="1" dirty="0"/>
              <a:t>PRIVATE MESSAGES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319298" cy="6858000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IN" sz="8000" b="1" dirty="0"/>
              <a:t>Step (2): </a:t>
            </a:r>
            <a:r>
              <a:rPr lang="en-IN" sz="8000" dirty="0"/>
              <a:t>When you open the New Private Message, you will get the </a:t>
            </a:r>
            <a:r>
              <a:rPr lang="en-IN" sz="8000" dirty="0" smtClean="0"/>
              <a:t>following</a:t>
            </a:r>
          </a:p>
          <a:p>
            <a:pPr marL="0">
              <a:spcBef>
                <a:spcPts val="0"/>
              </a:spcBef>
              <a:buNone/>
            </a:pPr>
            <a:r>
              <a:rPr lang="en-IN" sz="8000" dirty="0" smtClean="0"/>
              <a:t>	screen</a:t>
            </a:r>
            <a:r>
              <a:rPr lang="en-IN" sz="80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 algn="just">
              <a:buNone/>
            </a:pPr>
            <a:r>
              <a:rPr lang="en-IN" sz="8000" dirty="0" smtClean="0"/>
              <a:t>You </a:t>
            </a:r>
            <a:r>
              <a:rPr lang="en-IN" sz="8000" dirty="0"/>
              <a:t>can select a "Recipient" by clicking on the select user button</a:t>
            </a:r>
            <a:r>
              <a:rPr lang="en-IN" sz="8000" dirty="0" smtClean="0"/>
              <a:t>.</a:t>
            </a:r>
          </a:p>
          <a:p>
            <a:pPr algn="just">
              <a:buNone/>
            </a:pPr>
            <a:r>
              <a:rPr lang="en-IN" sz="8000" dirty="0" smtClean="0"/>
              <a:t>Note :</a:t>
            </a:r>
            <a:r>
              <a:rPr lang="en-IN" sz="8000" dirty="0" smtClean="0">
                <a:solidFill>
                  <a:srgbClr val="FF0000"/>
                </a:solidFill>
              </a:rPr>
              <a:t>Please note that private messages can only be sent </a:t>
            </a:r>
            <a:r>
              <a:rPr lang="en-IN" sz="8000" dirty="0" smtClean="0">
                <a:solidFill>
                  <a:srgbClr val="FF0000"/>
                </a:solidFill>
              </a:rPr>
              <a:t>	to</a:t>
            </a:r>
            <a:r>
              <a:rPr lang="en-IN" sz="8000" dirty="0" smtClean="0">
                <a:solidFill>
                  <a:srgbClr val="FF0000"/>
                </a:solidFill>
              </a:rPr>
              <a:t> </a:t>
            </a:r>
            <a:r>
              <a:rPr lang="en-IN" sz="8000" b="1" dirty="0" smtClean="0">
                <a:solidFill>
                  <a:srgbClr val="FF0000"/>
                </a:solidFill>
              </a:rPr>
              <a:t>Administrators</a:t>
            </a:r>
            <a:r>
              <a:rPr lang="en-IN" sz="8000" dirty="0" smtClean="0">
                <a:solidFill>
                  <a:srgbClr val="FF0000"/>
                </a:solidFill>
              </a:rPr>
              <a:t> and </a:t>
            </a:r>
            <a:r>
              <a:rPr lang="en-IN" sz="8000" b="1" dirty="0" smtClean="0">
                <a:solidFill>
                  <a:srgbClr val="FF0000"/>
                </a:solidFill>
              </a:rPr>
              <a:t>Super Users</a:t>
            </a:r>
            <a:r>
              <a:rPr lang="en-IN" sz="8000" dirty="0" smtClean="0">
                <a:solidFill>
                  <a:srgbClr val="FF0000"/>
                </a:solidFill>
              </a:rPr>
              <a:t>!</a:t>
            </a:r>
          </a:p>
          <a:p>
            <a:pPr algn="just">
              <a:buNone/>
            </a:pPr>
            <a:endParaRPr lang="en-IN" sz="8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IN" sz="8000" dirty="0" smtClean="0"/>
              <a:t>Enter a subject </a:t>
            </a:r>
            <a:r>
              <a:rPr lang="en-IN" sz="8000" dirty="0"/>
              <a:t>in the "Subject" field. </a:t>
            </a:r>
            <a:r>
              <a:rPr lang="en-IN" sz="8000" dirty="0" smtClean="0"/>
              <a:t>Enter your </a:t>
            </a:r>
            <a:r>
              <a:rPr lang="en-IN" sz="8000" dirty="0"/>
              <a:t>message in </a:t>
            </a:r>
            <a:r>
              <a:rPr lang="en-IN" sz="8000" dirty="0" smtClean="0"/>
              <a:t>the </a:t>
            </a:r>
            <a:r>
              <a:rPr lang="en-IN" sz="8000" dirty="0"/>
              <a:t>"</a:t>
            </a:r>
            <a:r>
              <a:rPr lang="en-IN" sz="8000" dirty="0" err="1" smtClean="0"/>
              <a:t>Message“area</a:t>
            </a:r>
            <a:r>
              <a:rPr lang="en-IN" sz="8000" dirty="0" smtClean="0"/>
              <a:t>.</a:t>
            </a:r>
          </a:p>
          <a:p>
            <a:pPr algn="just">
              <a:buNone/>
            </a:pPr>
            <a:r>
              <a:rPr lang="en-IN" sz="8000" dirty="0" smtClean="0"/>
              <a:t>Message area provides an editor kind of interface with options such as</a:t>
            </a:r>
          </a:p>
          <a:p>
            <a:pPr algn="just">
              <a:buNone/>
            </a:pPr>
            <a:r>
              <a:rPr lang="en-IN" sz="8000" dirty="0" smtClean="0"/>
              <a:t>bold, italic, heading format, insertion of image, link, table, indentation of</a:t>
            </a:r>
          </a:p>
          <a:p>
            <a:pPr algn="just">
              <a:buNone/>
            </a:pPr>
            <a:r>
              <a:rPr lang="en-IN" sz="8000" dirty="0" smtClean="0"/>
              <a:t>text, text alignment, special characters etc. </a:t>
            </a:r>
          </a:p>
          <a:p>
            <a:pPr algn="just">
              <a:buNone/>
            </a:pPr>
            <a:r>
              <a:rPr lang="en-IN" sz="8000" dirty="0"/>
              <a:t> 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8680"/>
            <a:ext cx="9144000" cy="252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1139825" indent="-1139825" algn="just"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At the top left, you will see a toolbar that provides following functions: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New: </a:t>
            </a:r>
            <a:r>
              <a:rPr lang="en-IN" sz="2000" dirty="0" smtClean="0"/>
              <a:t>It is used to create a new message.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Mark as Read: </a:t>
            </a:r>
            <a:r>
              <a:rPr lang="en-IN" sz="2000" dirty="0" smtClean="0"/>
              <a:t>It selects the status of message as Read.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Mark as Unread: </a:t>
            </a:r>
            <a:r>
              <a:rPr lang="en-IN" sz="2000" dirty="0" smtClean="0"/>
              <a:t>It selects the status of the message as Unread.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Trash: </a:t>
            </a:r>
            <a:r>
              <a:rPr lang="en-IN" sz="2000" dirty="0" smtClean="0"/>
              <a:t>It is used to delete the message.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My Settings: </a:t>
            </a:r>
            <a:r>
              <a:rPr lang="en-IN" sz="2000" dirty="0" smtClean="0"/>
              <a:t>It provides the pop-up window to change message settings.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Mass Mail </a:t>
            </a:r>
            <a:r>
              <a:rPr lang="en-IN" sz="2000" dirty="0"/>
              <a:t>is used for sending emails to the group of registered users. </a:t>
            </a:r>
            <a:r>
              <a:rPr lang="en-IN" sz="2000" dirty="0" smtClean="0"/>
              <a:t>Users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can </a:t>
            </a:r>
            <a:r>
              <a:rPr lang="en-IN" sz="2000" dirty="0"/>
              <a:t>be</a:t>
            </a:r>
            <a:r>
              <a:rPr lang="en-IN" sz="2000" b="1" dirty="0"/>
              <a:t> </a:t>
            </a:r>
            <a:r>
              <a:rPr lang="en-IN" sz="2000" dirty="0"/>
              <a:t>selected based on groups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Step (1): </a:t>
            </a:r>
            <a:r>
              <a:rPr lang="en-IN" sz="2000" dirty="0"/>
              <a:t>To use this feature, go to</a:t>
            </a:r>
            <a:r>
              <a:rPr lang="en-IN" sz="2000" b="1" dirty="0"/>
              <a:t> Users --&gt; Mass Mail Users </a:t>
            </a:r>
            <a:r>
              <a:rPr lang="en-IN" sz="2000" dirty="0"/>
              <a:t>as shown in </a:t>
            </a:r>
            <a:r>
              <a:rPr lang="en-IN" sz="2000" dirty="0" smtClean="0"/>
              <a:t>the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screen</a:t>
            </a:r>
            <a:r>
              <a:rPr lang="en-IN" sz="2000" b="1" dirty="0" smtClean="0"/>
              <a:t> </a:t>
            </a:r>
            <a:r>
              <a:rPr lang="en-IN" sz="2000" dirty="0"/>
              <a:t>below.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IN" sz="4000" b="1" dirty="0"/>
              <a:t>MASS EMAILING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/>
              <a:t>Step (2): </a:t>
            </a:r>
            <a:r>
              <a:rPr lang="en-IN" sz="2000" dirty="0"/>
              <a:t>The following screen shows Mass Mail window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IN" sz="2000" b="1" dirty="0" smtClean="0"/>
          </a:p>
          <a:p>
            <a:pPr>
              <a:buNone/>
            </a:pPr>
            <a:r>
              <a:rPr lang="en-IN" sz="2000" dirty="0" smtClean="0"/>
              <a:t>The Mass Mail window provides following options: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Subject: </a:t>
            </a:r>
            <a:r>
              <a:rPr lang="en-IN" sz="2000" dirty="0" smtClean="0"/>
              <a:t>It is used for the email subject.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Message: </a:t>
            </a:r>
            <a:r>
              <a:rPr lang="en-IN" sz="2000" dirty="0" smtClean="0"/>
              <a:t>It adds the content of the email.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Mail to Child User Groups: </a:t>
            </a:r>
            <a:r>
              <a:rPr lang="en-IN" sz="2000" dirty="0" smtClean="0"/>
              <a:t>It is used to send email to all child groups of the</a:t>
            </a:r>
            <a:r>
              <a:rPr lang="en-IN" sz="2000" b="1" dirty="0" smtClean="0"/>
              <a:t> </a:t>
            </a:r>
            <a:r>
              <a:rPr lang="en-IN" sz="2000" dirty="0" smtClean="0"/>
              <a:t>parent group.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Send in HTML Mode: </a:t>
            </a:r>
            <a:r>
              <a:rPr lang="en-IN" sz="2000" dirty="0" smtClean="0"/>
              <a:t>It uses HTML code in the mail.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Send </a:t>
            </a:r>
            <a:r>
              <a:rPr lang="en-IN" sz="2000" b="1" dirty="0"/>
              <a:t>to disable users: </a:t>
            </a:r>
            <a:r>
              <a:rPr lang="en-IN" sz="2000" dirty="0"/>
              <a:t>Disable users will be included when sending mail, if it is</a:t>
            </a:r>
            <a:r>
              <a:rPr lang="en-IN" sz="2000" b="1" dirty="0"/>
              <a:t> </a:t>
            </a:r>
            <a:r>
              <a:rPr lang="en-IN" sz="2000" dirty="0"/>
              <a:t>checked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Recipients as Bcc: </a:t>
            </a:r>
            <a:r>
              <a:rPr lang="en-IN" sz="2000" dirty="0"/>
              <a:t>It hides the recipient list and adds copy to site mail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Group: </a:t>
            </a:r>
            <a:r>
              <a:rPr lang="en-IN" sz="2000" dirty="0"/>
              <a:t>It chooses a group to send the mail to</a:t>
            </a:r>
            <a:r>
              <a:rPr lang="en-IN" sz="2000" dirty="0" smtClean="0"/>
              <a:t>.</a:t>
            </a:r>
          </a:p>
          <a:p>
            <a:pPr lvl="1"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/>
              <a:t>At the top left, there's a toolbar with following options</a:t>
            </a:r>
            <a:r>
              <a:rPr lang="en-IN" sz="2000" dirty="0" smtClean="0"/>
              <a:t>: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Send Mail: </a:t>
            </a:r>
            <a:r>
              <a:rPr lang="en-IN" sz="2000" dirty="0"/>
              <a:t>It is used to send an email once finished editing.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dirty="0"/>
              <a:t> </a:t>
            </a:r>
            <a:r>
              <a:rPr lang="en-IN" sz="2000" b="1" dirty="0" smtClean="0"/>
              <a:t>Cancel</a:t>
            </a:r>
            <a:r>
              <a:rPr lang="en-IN" sz="2000" b="1" dirty="0"/>
              <a:t>: </a:t>
            </a:r>
            <a:r>
              <a:rPr lang="en-IN" sz="2000" dirty="0"/>
              <a:t>It cancels the unsaved edits.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SETTINGS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70080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IN" sz="2000" dirty="0" smtClean="0"/>
              <a:t>The Global Configuration is used for configuring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site with your</a:t>
            </a:r>
          </a:p>
          <a:p>
            <a:pPr>
              <a:spcBef>
                <a:spcPts val="0"/>
              </a:spcBef>
              <a:buNone/>
            </a:pPr>
            <a:r>
              <a:rPr lang="en-IN" sz="2000" dirty="0" smtClean="0"/>
              <a:t>personal settings. To access the system settings, just follow the following</a:t>
            </a:r>
          </a:p>
          <a:p>
            <a:pPr>
              <a:spcBef>
                <a:spcPts val="0"/>
              </a:spcBef>
              <a:buNone/>
            </a:pPr>
            <a:r>
              <a:rPr lang="en-IN" sz="2000" dirty="0" smtClean="0"/>
              <a:t>steps:</a:t>
            </a:r>
          </a:p>
          <a:p>
            <a:pPr>
              <a:spcBef>
                <a:spcPts val="0"/>
              </a:spcBef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Go to</a:t>
            </a:r>
            <a:r>
              <a:rPr lang="en-IN" sz="2000" b="1" dirty="0" smtClean="0"/>
              <a:t> System --&gt; Global Configuration </a:t>
            </a:r>
            <a:r>
              <a:rPr lang="en-IN" sz="2000" dirty="0" smtClean="0"/>
              <a:t>as shown in the following</a:t>
            </a:r>
          </a:p>
          <a:p>
            <a:pPr>
              <a:spcBef>
                <a:spcPts val="0"/>
              </a:spcBef>
              <a:buNone/>
            </a:pPr>
            <a:r>
              <a:rPr lang="en-IN" sz="2000" dirty="0" smtClean="0"/>
              <a:t>	screen.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Step (1): </a:t>
            </a:r>
            <a:r>
              <a:rPr lang="en-IN" sz="2000" dirty="0"/>
              <a:t>Click on</a:t>
            </a:r>
            <a:r>
              <a:rPr lang="en-IN" sz="2000" b="1" dirty="0"/>
              <a:t> Cache Management </a:t>
            </a:r>
            <a:r>
              <a:rPr lang="en-IN" sz="2000" dirty="0"/>
              <a:t>in </a:t>
            </a:r>
            <a:r>
              <a:rPr lang="en-IN" sz="2000" dirty="0" err="1"/>
              <a:t>Joomla</a:t>
            </a:r>
            <a:r>
              <a:rPr lang="en-IN" sz="2000" b="1" dirty="0"/>
              <a:t> Global Configuration</a:t>
            </a:r>
            <a:r>
              <a:rPr lang="en-IN" sz="2000" dirty="0"/>
              <a:t>. </a:t>
            </a:r>
            <a:r>
              <a:rPr lang="en-IN" sz="2000" dirty="0" smtClean="0"/>
              <a:t>You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will </a:t>
            </a:r>
            <a:r>
              <a:rPr lang="en-IN" sz="2000" dirty="0"/>
              <a:t>get</a:t>
            </a:r>
            <a:r>
              <a:rPr lang="en-IN" sz="2000" b="1" dirty="0"/>
              <a:t> </a:t>
            </a:r>
            <a:r>
              <a:rPr lang="en-IN" sz="2000" dirty="0"/>
              <a:t>the screen as shown below.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IN" sz="4000" b="1" dirty="0"/>
              <a:t>CACHE MANAGEMENT</a:t>
            </a:r>
            <a:endParaRPr lang="en-IN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details of the fields present in the </a:t>
            </a:r>
            <a:r>
              <a:rPr lang="en-IN" sz="2000" dirty="0" err="1"/>
              <a:t>Joomla</a:t>
            </a:r>
            <a:r>
              <a:rPr lang="en-IN" sz="2000" dirty="0"/>
              <a:t> Cache </a:t>
            </a: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Management </a:t>
            </a:r>
            <a:r>
              <a:rPr lang="en-IN" sz="2000" dirty="0"/>
              <a:t>page</a:t>
            </a:r>
            <a:r>
              <a:rPr lang="en-IN" sz="2000" dirty="0" smtClean="0"/>
              <a:t>: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Configure: </a:t>
            </a:r>
            <a:r>
              <a:rPr lang="en-IN" sz="2000" dirty="0"/>
              <a:t>It is used to select the system for which your site should be used for</a:t>
            </a:r>
            <a:r>
              <a:rPr lang="en-IN" sz="2000" b="1" dirty="0"/>
              <a:t> </a:t>
            </a:r>
            <a:r>
              <a:rPr lang="en-IN" sz="2000" dirty="0"/>
              <a:t>caching. It also caches your PHP </a:t>
            </a:r>
            <a:r>
              <a:rPr lang="en-IN" sz="2000" dirty="0" err="1"/>
              <a:t>opcode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Access Administration Interface: </a:t>
            </a:r>
            <a:r>
              <a:rPr lang="en-IN" sz="2000" dirty="0"/>
              <a:t>It allows users to access the administration</a:t>
            </a:r>
            <a:r>
              <a:rPr lang="en-IN" sz="2000" b="1" dirty="0"/>
              <a:t> </a:t>
            </a:r>
            <a:r>
              <a:rPr lang="en-IN" sz="2000" dirty="0"/>
              <a:t>interface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endParaRPr lang="en-IN" sz="2000" b="1" dirty="0"/>
          </a:p>
          <a:p>
            <a:pPr>
              <a:buNone/>
            </a:pPr>
            <a:r>
              <a:rPr lang="en-IN" sz="2400" b="1" u="sng" dirty="0" smtClean="0"/>
              <a:t>Toolbar</a:t>
            </a:r>
            <a:endParaRPr lang="en-IN" sz="2400" u="sng" dirty="0"/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toolbar options in </a:t>
            </a:r>
            <a:r>
              <a:rPr lang="en-IN" sz="2000" dirty="0" smtClean="0"/>
              <a:t>Cache Management.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Save: </a:t>
            </a:r>
            <a:r>
              <a:rPr lang="en-IN" sz="2000" dirty="0"/>
              <a:t>Saves your Cache   Setting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 &amp; Close: </a:t>
            </a:r>
            <a:r>
              <a:rPr lang="en-IN" sz="2000" dirty="0"/>
              <a:t>Saves the Cache   Setting and closes the current screen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Cancel: </a:t>
            </a:r>
            <a:r>
              <a:rPr lang="en-IN" sz="2000" dirty="0"/>
              <a:t>Cancels the Cache   Setting in </a:t>
            </a:r>
            <a:r>
              <a:rPr lang="en-IN" sz="2000" dirty="0" err="1"/>
              <a:t>Joomla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Go to</a:t>
            </a:r>
            <a:r>
              <a:rPr lang="en-IN" sz="2000" b="1" dirty="0"/>
              <a:t> System --&gt; Global Configuration </a:t>
            </a:r>
            <a:r>
              <a:rPr lang="en-IN" sz="2000" dirty="0"/>
              <a:t>as shown in the </a:t>
            </a:r>
            <a:r>
              <a:rPr lang="en-IN" sz="2000" dirty="0" smtClean="0"/>
              <a:t>following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screen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IN" sz="4000" b="1" dirty="0"/>
              <a:t>DEBUG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Next</a:t>
            </a:r>
            <a:r>
              <a:rPr lang="en-IN" sz="2000" dirty="0"/>
              <a:t>, click on the </a:t>
            </a:r>
            <a:r>
              <a:rPr lang="en-IN" sz="2000" b="1" dirty="0"/>
              <a:t>System</a:t>
            </a:r>
            <a:r>
              <a:rPr lang="en-IN" sz="2000" dirty="0"/>
              <a:t> tab in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b="1" dirty="0"/>
              <a:t>Global Configuration</a:t>
            </a:r>
            <a:r>
              <a:rPr lang="en-IN" sz="2000" dirty="0"/>
              <a:t>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80728"/>
            <a:ext cx="8964488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rmAutofit/>
          </a:bodyPr>
          <a:lstStyle/>
          <a:p>
            <a:endParaRPr lang="en-IN" sz="2000" dirty="0" smtClean="0"/>
          </a:p>
          <a:p>
            <a:r>
              <a:rPr lang="en-IN" sz="2000" dirty="0" smtClean="0"/>
              <a:t>Below </a:t>
            </a:r>
            <a:r>
              <a:rPr lang="en-IN" sz="2000" dirty="0"/>
              <a:t>we have mentioned the details of the fields present in the </a:t>
            </a:r>
            <a:r>
              <a:rPr lang="en-IN" sz="2000" dirty="0" err="1"/>
              <a:t>Joomla</a:t>
            </a:r>
            <a:r>
              <a:rPr lang="en-IN" sz="2000" dirty="0"/>
              <a:t> Debug Setting section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Debug System: </a:t>
            </a:r>
            <a:r>
              <a:rPr lang="en-IN" sz="2000" dirty="0"/>
              <a:t>It is a debugging system of </a:t>
            </a:r>
            <a:r>
              <a:rPr lang="en-IN" sz="2000" dirty="0" err="1"/>
              <a:t>Joomla</a:t>
            </a:r>
            <a:r>
              <a:rPr lang="en-IN" sz="2000" dirty="0"/>
              <a:t> which provides debug</a:t>
            </a:r>
            <a:r>
              <a:rPr lang="en-IN" sz="2000" b="1" dirty="0"/>
              <a:t> </a:t>
            </a:r>
            <a:r>
              <a:rPr lang="en-IN" sz="2000" dirty="0"/>
              <a:t>information by setting it to "Yes". It provides various forms such as diagnostic information, language translations and SQL errors. The default setting is "No</a:t>
            </a:r>
            <a:r>
              <a:rPr lang="en-IN" sz="2000" dirty="0" smtClean="0"/>
              <a:t>".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Debug Language: </a:t>
            </a:r>
            <a:r>
              <a:rPr lang="en-IN" sz="2000" dirty="0"/>
              <a:t>It provides debug language translations for </a:t>
            </a:r>
            <a:r>
              <a:rPr lang="en-IN" sz="2000" dirty="0" err="1"/>
              <a:t>Joomla</a:t>
            </a:r>
            <a:r>
              <a:rPr lang="en-IN" sz="2000" dirty="0"/>
              <a:t> site by</a:t>
            </a:r>
            <a:r>
              <a:rPr lang="en-IN" sz="2000" b="1" dirty="0"/>
              <a:t> </a:t>
            </a:r>
            <a:r>
              <a:rPr lang="en-IN" sz="2000" dirty="0"/>
              <a:t>setting it to "Yes</a:t>
            </a:r>
            <a:r>
              <a:rPr lang="en-IN" sz="2000" dirty="0" smtClean="0"/>
              <a:t>".</a:t>
            </a:r>
            <a:r>
              <a:rPr lang="en-IN" sz="2000" dirty="0"/>
              <a:t> </a:t>
            </a:r>
            <a:endParaRPr lang="en-IN" sz="2000" dirty="0" smtClean="0"/>
          </a:p>
          <a:p>
            <a:pPr lvl="0"/>
            <a:endParaRPr lang="en-IN" sz="2000" dirty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dirty="0"/>
              <a:t> </a:t>
            </a:r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toolbar options in the debug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Save: </a:t>
            </a:r>
            <a:r>
              <a:rPr lang="en-IN" sz="2000" dirty="0"/>
              <a:t>Saves your configuration setting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 &amp; Close: </a:t>
            </a:r>
            <a:r>
              <a:rPr lang="en-IN" sz="2000" dirty="0"/>
              <a:t>Saves the configuration setting and closes the current screen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Cancel: </a:t>
            </a:r>
            <a:r>
              <a:rPr lang="en-IN" sz="2000" dirty="0"/>
              <a:t>Cancels the configuration setting in </a:t>
            </a:r>
            <a:r>
              <a:rPr lang="en-IN" sz="2000" dirty="0" err="1"/>
              <a:t>Joomla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2348880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Step (2): </a:t>
            </a:r>
            <a:r>
              <a:rPr lang="en-IN" sz="2000" dirty="0"/>
              <a:t>Under</a:t>
            </a:r>
            <a:r>
              <a:rPr lang="en-IN" sz="2000" b="1" dirty="0"/>
              <a:t> Global Configuration </a:t>
            </a:r>
            <a:r>
              <a:rPr lang="en-IN" sz="2000" dirty="0"/>
              <a:t>section, click on the</a:t>
            </a:r>
            <a:r>
              <a:rPr lang="en-IN" sz="2000" b="1" dirty="0"/>
              <a:t> System </a:t>
            </a:r>
            <a:r>
              <a:rPr lang="en-IN" sz="2000" dirty="0"/>
              <a:t>tab to </a:t>
            </a:r>
            <a:r>
              <a:rPr lang="en-IN" sz="2000" dirty="0" smtClean="0"/>
              <a:t>get</a:t>
            </a:r>
            <a:endParaRPr lang="en-IN" sz="2000" b="1" dirty="0" smtClean="0"/>
          </a:p>
          <a:p>
            <a:pPr marL="0">
              <a:spcBef>
                <a:spcPts val="0"/>
              </a:spcBef>
              <a:buNone/>
            </a:pPr>
            <a:r>
              <a:rPr lang="en-IN" sz="2000" b="1" dirty="0" smtClean="0"/>
              <a:t>	System </a:t>
            </a:r>
            <a:r>
              <a:rPr lang="en-IN" sz="2000" b="1" dirty="0"/>
              <a:t>Settings </a:t>
            </a:r>
            <a:r>
              <a:rPr lang="en-IN" sz="2000" dirty="0"/>
              <a:t>as shown in the following screen</a:t>
            </a:r>
            <a:r>
              <a:rPr lang="en-IN" sz="20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>
              <a:lnSpc>
                <a:spcPts val="0"/>
              </a:lnSpc>
              <a:buNone/>
            </a:pP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805771"/>
            <a:ext cx="9144000" cy="605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endParaRPr lang="en-IN" sz="2600" dirty="0" smtClean="0"/>
          </a:p>
          <a:p>
            <a:pPr>
              <a:spcBef>
                <a:spcPts val="0"/>
              </a:spcBef>
              <a:buNone/>
            </a:pPr>
            <a:r>
              <a:rPr lang="en-IN" sz="2600" dirty="0" smtClean="0"/>
              <a:t>Under </a:t>
            </a:r>
            <a:r>
              <a:rPr lang="en-IN" sz="2600" b="1" dirty="0"/>
              <a:t>System Settings</a:t>
            </a:r>
            <a:r>
              <a:rPr lang="en-IN" sz="2600" dirty="0"/>
              <a:t>, you can see there </a:t>
            </a:r>
            <a:r>
              <a:rPr lang="en-IN" sz="2600" dirty="0" smtClean="0"/>
              <a:t>are two </a:t>
            </a:r>
            <a:r>
              <a:rPr lang="en-IN" sz="2600" dirty="0"/>
              <a:t>options</a:t>
            </a:r>
            <a:r>
              <a:rPr lang="en-IN" sz="2600" dirty="0" smtClean="0"/>
              <a:t>:</a:t>
            </a:r>
            <a:r>
              <a:rPr lang="en-IN" sz="2600" dirty="0"/>
              <a:t> </a:t>
            </a:r>
          </a:p>
          <a:p>
            <a:pPr lvl="0" algn="just"/>
            <a:r>
              <a:rPr lang="en-IN" sz="2600" b="1" dirty="0"/>
              <a:t>Path to Log Folder: </a:t>
            </a:r>
            <a:r>
              <a:rPr lang="en-IN" sz="2600" dirty="0"/>
              <a:t>It gives a path to store the logs by </a:t>
            </a:r>
            <a:r>
              <a:rPr lang="en-IN" sz="2600" dirty="0" err="1"/>
              <a:t>Joomla</a:t>
            </a:r>
            <a:r>
              <a:rPr lang="en-IN" sz="2600" dirty="0"/>
              <a:t>. This path is</a:t>
            </a:r>
            <a:r>
              <a:rPr lang="en-IN" sz="2600" b="1" dirty="0"/>
              <a:t> </a:t>
            </a:r>
            <a:r>
              <a:rPr lang="en-IN" sz="2600" dirty="0"/>
              <a:t>automatically set up on </a:t>
            </a:r>
            <a:r>
              <a:rPr lang="en-IN" sz="2600" dirty="0" err="1"/>
              <a:t>Joomla</a:t>
            </a:r>
            <a:r>
              <a:rPr lang="en-IN" sz="2600" dirty="0"/>
              <a:t> installation and should not be changed</a:t>
            </a:r>
            <a:r>
              <a:rPr lang="en-IN" sz="2600" dirty="0" smtClean="0"/>
              <a:t>.</a:t>
            </a:r>
            <a:endParaRPr lang="en-IN" sz="2600" dirty="0"/>
          </a:p>
          <a:p>
            <a:pPr lvl="0" algn="just"/>
            <a:r>
              <a:rPr lang="en-IN" sz="2600" b="1" dirty="0"/>
              <a:t>Help Server: </a:t>
            </a:r>
            <a:r>
              <a:rPr lang="en-IN" sz="2600" dirty="0"/>
              <a:t>It provides help information when the button is clicked. It uses</a:t>
            </a:r>
            <a:r>
              <a:rPr lang="en-IN" sz="2600" b="1" dirty="0"/>
              <a:t> </a:t>
            </a:r>
            <a:r>
              <a:rPr lang="en-IN" sz="2600" dirty="0"/>
              <a:t>appropriate language for the help service. It uses </a:t>
            </a:r>
            <a:r>
              <a:rPr lang="en-IN" sz="2600" dirty="0" err="1"/>
              <a:t>Joomla</a:t>
            </a:r>
            <a:r>
              <a:rPr lang="en-IN" sz="2600" dirty="0"/>
              <a:t> main help site by default</a:t>
            </a:r>
            <a:r>
              <a:rPr lang="en-IN" sz="2600" dirty="0" smtClean="0"/>
              <a:t>.</a:t>
            </a:r>
          </a:p>
          <a:p>
            <a:pPr lvl="0">
              <a:buNone/>
            </a:pPr>
            <a:endParaRPr lang="en-IN" sz="2800" dirty="0" smtClean="0"/>
          </a:p>
          <a:p>
            <a:pPr>
              <a:buNone/>
            </a:pPr>
            <a:r>
              <a:rPr lang="en-IN" sz="2800" b="1" u="sng" dirty="0" smtClean="0"/>
              <a:t>DEBUG SETTINGS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600" dirty="0" smtClean="0"/>
              <a:t>The </a:t>
            </a:r>
            <a:r>
              <a:rPr lang="en-IN" sz="2600" dirty="0"/>
              <a:t>Debug Settings contain two options</a:t>
            </a:r>
            <a:r>
              <a:rPr lang="en-IN" sz="2600" dirty="0" smtClean="0"/>
              <a:t>:</a:t>
            </a:r>
            <a:endParaRPr lang="en-IN" sz="2600" dirty="0"/>
          </a:p>
          <a:p>
            <a:pPr lvl="0" algn="just"/>
            <a:r>
              <a:rPr lang="en-IN" sz="2600" b="1" dirty="0"/>
              <a:t>Debug System: </a:t>
            </a:r>
            <a:r>
              <a:rPr lang="en-IN" sz="2600" dirty="0"/>
              <a:t>It is a debugging system of </a:t>
            </a:r>
            <a:r>
              <a:rPr lang="en-IN" sz="2600" dirty="0" err="1"/>
              <a:t>Joomla</a:t>
            </a:r>
            <a:r>
              <a:rPr lang="en-IN" sz="2600" dirty="0"/>
              <a:t> which provides debug</a:t>
            </a:r>
            <a:r>
              <a:rPr lang="en-IN" sz="2600" b="1" dirty="0"/>
              <a:t> </a:t>
            </a:r>
            <a:r>
              <a:rPr lang="en-IN" sz="2600" dirty="0"/>
              <a:t>information by setting it to "Yes". It provides various forms such as diagnostic information, language translations and SQL errors. The default setting is "No</a:t>
            </a:r>
            <a:r>
              <a:rPr lang="en-IN" sz="2600" dirty="0" smtClean="0"/>
              <a:t>".</a:t>
            </a:r>
            <a:r>
              <a:rPr lang="en-IN" sz="2600" dirty="0"/>
              <a:t> </a:t>
            </a:r>
          </a:p>
          <a:p>
            <a:pPr lvl="0"/>
            <a:r>
              <a:rPr lang="en-IN" sz="2600" b="1" dirty="0"/>
              <a:t>Debug Language: </a:t>
            </a:r>
            <a:r>
              <a:rPr lang="en-IN" sz="2600" dirty="0"/>
              <a:t>It provides debug language translations for </a:t>
            </a:r>
            <a:r>
              <a:rPr lang="en-IN" sz="2600" dirty="0" err="1"/>
              <a:t>Joomla</a:t>
            </a:r>
            <a:r>
              <a:rPr lang="en-IN" sz="2600" dirty="0"/>
              <a:t> site by</a:t>
            </a:r>
            <a:r>
              <a:rPr lang="en-IN" sz="2600" b="1" dirty="0"/>
              <a:t> </a:t>
            </a:r>
            <a:r>
              <a:rPr lang="en-IN" sz="2600" dirty="0"/>
              <a:t>setting it to "Yes".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dirty="0"/>
          </a:p>
          <a:p>
            <a:pPr lvl="0"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CACHE SETTINGS</a:t>
            </a:r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 smtClean="0"/>
              <a:t>The </a:t>
            </a:r>
            <a:r>
              <a:rPr lang="en-IN" sz="2000" dirty="0"/>
              <a:t>Cache Settings contain three options</a:t>
            </a:r>
            <a:r>
              <a:rPr lang="en-IN" sz="2000" dirty="0" smtClean="0"/>
              <a:t>:</a:t>
            </a:r>
            <a:endParaRPr lang="en-IN" sz="2000" dirty="0"/>
          </a:p>
          <a:p>
            <a:pPr lvl="0"/>
            <a:r>
              <a:rPr lang="en-IN" sz="2000" b="1" dirty="0"/>
              <a:t>Cache: </a:t>
            </a:r>
            <a:r>
              <a:rPr lang="en-IN" sz="2000" dirty="0"/>
              <a:t>It specifies whether the cache is enabled or not. It reduces the load used</a:t>
            </a:r>
            <a:r>
              <a:rPr lang="en-IN" sz="2000" b="1" dirty="0"/>
              <a:t> </a:t>
            </a:r>
            <a:r>
              <a:rPr lang="en-IN" sz="2000" dirty="0"/>
              <a:t>by the websites to a web server. The default is "OFF - Caching disabled</a:t>
            </a:r>
            <a:r>
              <a:rPr lang="en-IN" sz="2000" dirty="0" smtClean="0"/>
              <a:t>".</a:t>
            </a:r>
            <a:endParaRPr lang="en-IN" sz="2000" dirty="0"/>
          </a:p>
          <a:p>
            <a:pPr lvl="0"/>
            <a:r>
              <a:rPr lang="en-IN" sz="2000" b="1" dirty="0"/>
              <a:t>Cache Handler: </a:t>
            </a:r>
            <a:r>
              <a:rPr lang="en-IN" sz="2000" dirty="0"/>
              <a:t>It provides file-based caching mechanism for cache handling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Cache Time: </a:t>
            </a:r>
            <a:r>
              <a:rPr lang="en-IN" sz="2000" dirty="0"/>
              <a:t>It specifies the maximum time for a cache file before it is refreshed.</a:t>
            </a:r>
            <a:r>
              <a:rPr lang="en-IN" sz="2000" b="1" dirty="0"/>
              <a:t> </a:t>
            </a:r>
            <a:r>
              <a:rPr lang="en-IN" sz="2000" dirty="0"/>
              <a:t>The default cache time is 15 minutes.</a:t>
            </a:r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2600" b="1" u="sng" dirty="0" smtClean="0"/>
              <a:t>SESSION SETTINGS</a:t>
            </a:r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r>
              <a:rPr lang="en-IN" sz="2400" dirty="0" smtClean="0"/>
              <a:t>The </a:t>
            </a:r>
            <a:r>
              <a:rPr lang="en-IN" sz="2400" dirty="0"/>
              <a:t>Session Settings contain two options</a:t>
            </a:r>
            <a:r>
              <a:rPr lang="en-IN" sz="2400" dirty="0" smtClean="0"/>
              <a:t>: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Session Lifetime: </a:t>
            </a:r>
            <a:r>
              <a:rPr lang="en-IN" sz="2400" dirty="0"/>
              <a:t>It defines the session time for users who remain signed in. The</a:t>
            </a:r>
            <a:r>
              <a:rPr lang="en-IN" sz="2400" b="1" dirty="0"/>
              <a:t> </a:t>
            </a:r>
            <a:r>
              <a:rPr lang="en-IN" sz="2400" dirty="0"/>
              <a:t>default session is 15 minutes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Session Handler: </a:t>
            </a:r>
            <a:r>
              <a:rPr lang="en-IN" sz="2400" dirty="0"/>
              <a:t>It provides session handler which informs how the session</a:t>
            </a:r>
            <a:r>
              <a:rPr lang="en-IN" sz="2400" b="1" dirty="0"/>
              <a:t> </a:t>
            </a:r>
            <a:r>
              <a:rPr lang="en-IN" sz="2400" dirty="0"/>
              <a:t>should be handled after a user logs into the site. The default setting is "Database".</a:t>
            </a:r>
          </a:p>
          <a:p>
            <a:pPr>
              <a:buNone/>
            </a:pPr>
            <a:r>
              <a:rPr lang="en-IN" sz="2400" dirty="0"/>
              <a:t> </a:t>
            </a:r>
            <a:endParaRPr lang="en-IN" sz="2400" b="1" u="sng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dirty="0"/>
              <a:t> </a:t>
            </a:r>
          </a:p>
          <a:p>
            <a:pPr>
              <a:buNone/>
            </a:pPr>
            <a:r>
              <a:rPr lang="en-IN" sz="2400" dirty="0" smtClean="0"/>
              <a:t>Following </a:t>
            </a:r>
            <a:r>
              <a:rPr lang="en-IN" sz="2400" dirty="0"/>
              <a:t>are the details about the toolbar function tabs</a:t>
            </a:r>
            <a:r>
              <a:rPr lang="en-IN" sz="2400" dirty="0" smtClean="0"/>
              <a:t>: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Save: </a:t>
            </a:r>
            <a:r>
              <a:rPr lang="en-IN" sz="2400" dirty="0"/>
              <a:t>Saves your </a:t>
            </a:r>
            <a:r>
              <a:rPr lang="en-IN" sz="2400" dirty="0" smtClean="0"/>
              <a:t>setting.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Save </a:t>
            </a:r>
            <a:r>
              <a:rPr lang="en-IN" sz="2400" b="1" dirty="0"/>
              <a:t>&amp; Close: </a:t>
            </a:r>
            <a:r>
              <a:rPr lang="en-IN" sz="2400" dirty="0"/>
              <a:t>Saves the settings and closes the current screen</a:t>
            </a:r>
            <a:r>
              <a:rPr lang="en-IN" sz="2400" dirty="0" smtClean="0"/>
              <a:t>.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Cancel: </a:t>
            </a:r>
            <a:r>
              <a:rPr lang="en-IN" sz="2400" dirty="0"/>
              <a:t>Cancels the setting in </a:t>
            </a:r>
            <a:r>
              <a:rPr lang="en-IN" sz="2400" dirty="0" err="1"/>
              <a:t>Joomla</a:t>
            </a:r>
            <a:r>
              <a:rPr lang="en-IN" sz="2400" dirty="0"/>
              <a:t>.</a:t>
            </a:r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dirty="0" err="1" smtClean="0"/>
              <a:t>Joomla</a:t>
            </a:r>
            <a:r>
              <a:rPr lang="en-IN" sz="2000" dirty="0" smtClean="0"/>
              <a:t> Media Settings help to configure the global media files options such like file format, MIME Specifications, Upload of files, Size of files, etc.</a:t>
            </a:r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Go to</a:t>
            </a:r>
            <a:r>
              <a:rPr lang="en-IN" sz="2000" b="1" dirty="0"/>
              <a:t> System --&gt; Global Configuration </a:t>
            </a:r>
            <a:r>
              <a:rPr lang="en-IN" sz="2000" dirty="0"/>
              <a:t>as shown in the </a:t>
            </a:r>
            <a:r>
              <a:rPr lang="en-IN" sz="2000" dirty="0" smtClean="0"/>
              <a:t>following</a:t>
            </a:r>
          </a:p>
          <a:p>
            <a:pPr>
              <a:buNone/>
            </a:pPr>
            <a:r>
              <a:rPr lang="en-IN" sz="2000" dirty="0" smtClean="0"/>
              <a:t>screen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/>
              <a:t>SYSTEM SETTINGS</a:t>
            </a:r>
            <a:endParaRPr lang="en-IN" sz="4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SETTINGS</a:t>
            </a:r>
            <a:endParaRPr kumimoji="0" lang="e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dirty="0"/>
              <a:t>Click on </a:t>
            </a:r>
            <a:r>
              <a:rPr lang="en-IN" sz="2000" b="1" dirty="0"/>
              <a:t>Media  </a:t>
            </a:r>
            <a:r>
              <a:rPr lang="en-IN" sz="2000" dirty="0" smtClean="0"/>
              <a:t>in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b="1" dirty="0"/>
              <a:t>Global Configuration</a:t>
            </a:r>
            <a:r>
              <a:rPr lang="en-IN" sz="2000" dirty="0"/>
              <a:t>. You will get to see </a:t>
            </a:r>
            <a:r>
              <a:rPr lang="en-IN" sz="2000" dirty="0" smtClean="0"/>
              <a:t>the</a:t>
            </a:r>
          </a:p>
          <a:p>
            <a:pPr algn="just"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screen and fill the fields with appropriate values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913</Words>
  <Application>Microsoft Office PowerPoint</Application>
  <PresentationFormat>On-screen Show (4:3)</PresentationFormat>
  <Paragraphs>372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SYSTEM SETTINGS</vt:lpstr>
      <vt:lpstr>Slide 9</vt:lpstr>
      <vt:lpstr>Slide 10</vt:lpstr>
      <vt:lpstr>Slide 11</vt:lpstr>
      <vt:lpstr>Slide 12</vt:lpstr>
      <vt:lpstr>SYSTEM SETTINGS</vt:lpstr>
      <vt:lpstr>Slide 14</vt:lpstr>
      <vt:lpstr>Slide 15</vt:lpstr>
      <vt:lpstr>USERS SETTING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PRIVATE MESSAGES</vt:lpstr>
      <vt:lpstr>Slide 25</vt:lpstr>
      <vt:lpstr>Slide 26</vt:lpstr>
      <vt:lpstr>MASS EMAILING</vt:lpstr>
      <vt:lpstr>Slide 28</vt:lpstr>
      <vt:lpstr>Slide 29</vt:lpstr>
      <vt:lpstr>CACHE MANAGEMENT</vt:lpstr>
      <vt:lpstr>Slide 31</vt:lpstr>
      <vt:lpstr>DEBUG</vt:lpstr>
      <vt:lpstr>Slide 33</vt:lpstr>
      <vt:lpstr>Slide 34</vt:lpstr>
      <vt:lpstr>Slide 35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SETTINGS</dc:title>
  <dc:creator>Knowgate.user11</dc:creator>
  <cp:lastModifiedBy>Knowgate.user10</cp:lastModifiedBy>
  <cp:revision>46</cp:revision>
  <dcterms:created xsi:type="dcterms:W3CDTF">2016-08-24T08:14:39Z</dcterms:created>
  <dcterms:modified xsi:type="dcterms:W3CDTF">2017-03-03T07:23:48Z</dcterms:modified>
</cp:coreProperties>
</file>