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9" r:id="rId4"/>
    <p:sldId id="257" r:id="rId5"/>
    <p:sldId id="258" r:id="rId6"/>
    <p:sldId id="259" r:id="rId7"/>
    <p:sldId id="260" r:id="rId8"/>
    <p:sldId id="270" r:id="rId9"/>
    <p:sldId id="271" r:id="rId10"/>
    <p:sldId id="273" r:id="rId11"/>
    <p:sldId id="274" r:id="rId12"/>
    <p:sldId id="275" r:id="rId13"/>
    <p:sldId id="276" r:id="rId14"/>
    <p:sldId id="282" r:id="rId15"/>
    <p:sldId id="277" r:id="rId16"/>
    <p:sldId id="278" r:id="rId17"/>
    <p:sldId id="279" r:id="rId18"/>
    <p:sldId id="280" r:id="rId19"/>
    <p:sldId id="281" r:id="rId20"/>
    <p:sldId id="283" r:id="rId21"/>
    <p:sldId id="284" r:id="rId22"/>
    <p:sldId id="285" r:id="rId23"/>
    <p:sldId id="286" r:id="rId24"/>
    <p:sldId id="268" r:id="rId2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C7FA-255C-4C15-893A-6E3EB0C81C00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4360-A63F-416F-8ECF-7E68B03BF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C7FA-255C-4C15-893A-6E3EB0C81C00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4360-A63F-416F-8ECF-7E68B03BF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C7FA-255C-4C15-893A-6E3EB0C81C00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4360-A63F-416F-8ECF-7E68B03BF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C7FA-255C-4C15-893A-6E3EB0C81C00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4360-A63F-416F-8ECF-7E68B03BF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C7FA-255C-4C15-893A-6E3EB0C81C00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4360-A63F-416F-8ECF-7E68B03BF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C7FA-255C-4C15-893A-6E3EB0C81C00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4360-A63F-416F-8ECF-7E68B03BF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C7FA-255C-4C15-893A-6E3EB0C81C00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4360-A63F-416F-8ECF-7E68B03BF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C7FA-255C-4C15-893A-6E3EB0C81C00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4360-A63F-416F-8ECF-7E68B03BF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C7FA-255C-4C15-893A-6E3EB0C81C00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4360-A63F-416F-8ECF-7E68B03BF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C7FA-255C-4C15-893A-6E3EB0C81C00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4360-A63F-416F-8ECF-7E68B03BF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C7FA-255C-4C15-893A-6E3EB0C81C00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4360-A63F-416F-8ECF-7E68B03BF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C7FA-255C-4C15-893A-6E3EB0C81C00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D4360-A63F-416F-8ECF-7E68B03BF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../Exercise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071810"/>
            <a:ext cx="8072494" cy="328614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CONTENT MANAGEMENT </a:t>
            </a:r>
            <a:r>
              <a:rPr lang="en-US" b="1" dirty="0" smtClean="0">
                <a:solidFill>
                  <a:srgbClr val="002060"/>
                </a:solidFill>
              </a:rPr>
              <a:t>SYSTEM</a:t>
            </a:r>
          </a:p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Presented by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: </a:t>
            </a:r>
          </a:p>
          <a:p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Mukesh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 A.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Pund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Principal Scientist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CSIR-NISCAIR, New Delhi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  <p:pic>
        <p:nvPicPr>
          <p:cNvPr id="4" name="Picture Placeholder 20" descr="joomla-log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785918" y="642918"/>
            <a:ext cx="5486400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382000" cy="4780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 smtClean="0"/>
              <a:t>Step (1): </a:t>
            </a:r>
            <a:r>
              <a:rPr lang="en-IN" sz="2000" dirty="0" smtClean="0"/>
              <a:t>Go to Components </a:t>
            </a:r>
            <a:r>
              <a:rPr lang="en-IN" sz="2000" dirty="0" smtClean="0">
                <a:sym typeface="Wingdings" pitchFamily="2" charset="2"/>
              </a:rPr>
              <a:t> </a:t>
            </a:r>
            <a:r>
              <a:rPr lang="en-IN" sz="2000" dirty="0" err="1" smtClean="0">
                <a:sym typeface="Wingdings" pitchFamily="2" charset="2"/>
              </a:rPr>
              <a:t>Visforms</a:t>
            </a:r>
            <a:endParaRPr lang="en-IN" sz="2000" dirty="0" smtClean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sz="4000" b="1" dirty="0" smtClean="0"/>
              <a:t>CREATING FORMS USING VISFORMS EXTENSION</a:t>
            </a:r>
            <a:endParaRPr lang="en-IN" sz="4000" dirty="0"/>
          </a:p>
        </p:txBody>
      </p:sp>
      <p:sp>
        <p:nvSpPr>
          <p:cNvPr id="30722" name="AutoShape 2" descr="https://lh3.googleusercontent.com/-TyCIskOcTKw/WLfp0qQqZBI/AAAAAAAAAUw/MIS9jW2pwz0pUYtmreY3chY9VTlm2exGQCL0B/h768/s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https://lh3.googleusercontent.com/-TyCIskOcTKw/WLfp0qQqZBI/AAAAAAAAAUw/MIS9jW2pwz0pUYtmreY3chY9VTlm2exGQCL0B/h768/s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5" name="Picture 5" descr="C:\Users\Knowgate.user10\Desktop\New folder\joomla\Day 5\Screenshots\s13.png"/>
          <p:cNvPicPr>
            <a:picLocks noChangeAspect="1" noChangeArrowheads="1"/>
          </p:cNvPicPr>
          <p:nvPr/>
        </p:nvPicPr>
        <p:blipFill>
          <a:blip r:embed="rId2"/>
          <a:srcRect t="14032" b="5929"/>
          <a:stretch>
            <a:fillRect/>
          </a:stretch>
        </p:blipFill>
        <p:spPr bwMode="auto">
          <a:xfrm>
            <a:off x="0" y="2209800"/>
            <a:ext cx="9144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 smtClean="0"/>
              <a:t>Step (2):  </a:t>
            </a:r>
            <a:r>
              <a:rPr lang="en-IN" sz="2000" dirty="0" smtClean="0"/>
              <a:t>Click on  Forms Tab on Left Pane  and then Click “New” .</a:t>
            </a:r>
          </a:p>
          <a:p>
            <a:pPr>
              <a:buNone/>
            </a:pPr>
            <a:r>
              <a:rPr lang="en-IN" sz="2000" b="1" dirty="0" smtClean="0"/>
              <a:t>Step (3):  </a:t>
            </a:r>
            <a:r>
              <a:rPr lang="en-IN" sz="2000" dirty="0" smtClean="0"/>
              <a:t>Give Title and Name  (Mandatory Fields)</a:t>
            </a:r>
          </a:p>
          <a:p>
            <a:pPr>
              <a:buNone/>
            </a:pPr>
            <a:r>
              <a:rPr lang="en-IN" sz="2000" dirty="0" smtClean="0"/>
              <a:t>		( </a:t>
            </a:r>
            <a:r>
              <a:rPr lang="en-IN" sz="2000" b="1" dirty="0" err="1" smtClean="0"/>
              <a:t>Eg</a:t>
            </a:r>
            <a:r>
              <a:rPr lang="en-IN" sz="2000" dirty="0" smtClean="0"/>
              <a:t>. </a:t>
            </a:r>
            <a:r>
              <a:rPr lang="en-IN" sz="2000" b="1" dirty="0" smtClean="0"/>
              <a:t>Title</a:t>
            </a:r>
            <a:r>
              <a:rPr lang="en-IN" sz="2000" dirty="0" smtClean="0"/>
              <a:t>: Application Form and </a:t>
            </a:r>
            <a:r>
              <a:rPr lang="en-IN" sz="2000" b="1" dirty="0" smtClean="0"/>
              <a:t>Name :</a:t>
            </a:r>
            <a:r>
              <a:rPr lang="en-IN" sz="2000" dirty="0" smtClean="0"/>
              <a:t> </a:t>
            </a:r>
            <a:r>
              <a:rPr lang="en-IN" sz="2000" dirty="0" err="1" smtClean="0"/>
              <a:t>application_form</a:t>
            </a:r>
            <a:r>
              <a:rPr lang="en-IN" sz="2000" dirty="0" smtClean="0"/>
              <a:t> )</a:t>
            </a:r>
          </a:p>
          <a:p>
            <a:pPr marL="0" indent="0">
              <a:buNone/>
            </a:pPr>
            <a:r>
              <a:rPr lang="en-IN" sz="2000" b="1" dirty="0" smtClean="0"/>
              <a:t>Step (4):  </a:t>
            </a:r>
            <a:r>
              <a:rPr lang="en-IN" sz="2000" dirty="0" smtClean="0"/>
              <a:t>Now Click “Save &amp; Close”</a:t>
            </a:r>
          </a:p>
        </p:txBody>
      </p:sp>
      <p:pic>
        <p:nvPicPr>
          <p:cNvPr id="29697" name="Picture 1" descr="C:\Users\Knowgate.user10\Desktop\New folder\joomla\Day 5\Screenshots\s14.png"/>
          <p:cNvPicPr>
            <a:picLocks noChangeAspect="1" noChangeArrowheads="1"/>
          </p:cNvPicPr>
          <p:nvPr/>
        </p:nvPicPr>
        <p:blipFill>
          <a:blip r:embed="rId2"/>
          <a:srcRect t="14427" b="50000"/>
          <a:stretch>
            <a:fillRect/>
          </a:stretch>
        </p:blipFill>
        <p:spPr bwMode="auto">
          <a:xfrm>
            <a:off x="0" y="1752600"/>
            <a:ext cx="8458200" cy="1828800"/>
          </a:xfrm>
          <a:prstGeom prst="rect">
            <a:avLst/>
          </a:prstGeom>
          <a:noFill/>
        </p:spPr>
      </p:pic>
      <p:pic>
        <p:nvPicPr>
          <p:cNvPr id="29698" name="Picture 2" descr="C:\Users\Knowgate.user10\Desktop\New folder\joomla\Day 5\Screenshots\s15.png"/>
          <p:cNvPicPr>
            <a:picLocks noChangeAspect="1" noChangeArrowheads="1"/>
          </p:cNvPicPr>
          <p:nvPr/>
        </p:nvPicPr>
        <p:blipFill>
          <a:blip r:embed="rId3"/>
          <a:srcRect t="18730" b="7016"/>
          <a:stretch>
            <a:fillRect/>
          </a:stretch>
        </p:blipFill>
        <p:spPr bwMode="auto">
          <a:xfrm>
            <a:off x="1295400" y="3581400"/>
            <a:ext cx="7848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 smtClean="0"/>
              <a:t>Step (5):  </a:t>
            </a:r>
            <a:r>
              <a:rPr lang="en-IN" sz="2000" dirty="0" smtClean="0"/>
              <a:t>Click on  Form just created (Here Application Form) </a:t>
            </a:r>
            <a:r>
              <a:rPr lang="en-IN" sz="2000" dirty="0" smtClean="0">
                <a:sym typeface="Wingdings" pitchFamily="2" charset="2"/>
              </a:rPr>
              <a:t> Click on Fields 	 Click on “New” to create fields in this form</a:t>
            </a: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 </a:t>
            </a:r>
          </a:p>
        </p:txBody>
      </p:sp>
      <p:pic>
        <p:nvPicPr>
          <p:cNvPr id="28673" name="Picture 1" descr="C:\Users\Knowgate.user10\Desktop\New folder\joomla\Day 5\Screenshots\s18.png"/>
          <p:cNvPicPr>
            <a:picLocks noChangeAspect="1" noChangeArrowheads="1"/>
          </p:cNvPicPr>
          <p:nvPr/>
        </p:nvPicPr>
        <p:blipFill>
          <a:blip r:embed="rId2"/>
          <a:srcRect t="14427" b="42589"/>
          <a:stretch>
            <a:fillRect/>
          </a:stretch>
        </p:blipFill>
        <p:spPr bwMode="auto">
          <a:xfrm>
            <a:off x="0" y="990600"/>
            <a:ext cx="9144000" cy="2209800"/>
          </a:xfrm>
          <a:prstGeom prst="rect">
            <a:avLst/>
          </a:prstGeom>
          <a:noFill/>
        </p:spPr>
      </p:pic>
      <p:pic>
        <p:nvPicPr>
          <p:cNvPr id="28675" name="Picture 3" descr="C:\Users\Knowgate.user10\Desktop\New folder\joomla\Day 5\Screenshots\s17.png"/>
          <p:cNvPicPr>
            <a:picLocks noChangeAspect="1" noChangeArrowheads="1"/>
          </p:cNvPicPr>
          <p:nvPr/>
        </p:nvPicPr>
        <p:blipFill>
          <a:blip r:embed="rId3"/>
          <a:srcRect t="18874" r="22500" b="7016"/>
          <a:stretch>
            <a:fillRect/>
          </a:stretch>
        </p:blipFill>
        <p:spPr bwMode="auto">
          <a:xfrm>
            <a:off x="0" y="3048000"/>
            <a:ext cx="7086600" cy="3810000"/>
          </a:xfrm>
          <a:prstGeom prst="rect">
            <a:avLst/>
          </a:prstGeom>
          <a:noFill/>
        </p:spPr>
      </p:pic>
      <p:pic>
        <p:nvPicPr>
          <p:cNvPr id="28676" name="Picture 4" descr="C:\Users\Knowgate.user10\Desktop\New folder\joomla\Day 5\Screenshots\s19.png"/>
          <p:cNvPicPr>
            <a:picLocks noChangeAspect="1" noChangeArrowheads="1"/>
          </p:cNvPicPr>
          <p:nvPr/>
        </p:nvPicPr>
        <p:blipFill>
          <a:blip r:embed="rId4"/>
          <a:srcRect t="18874" r="61666" b="45553"/>
          <a:stretch>
            <a:fillRect/>
          </a:stretch>
        </p:blipFill>
        <p:spPr bwMode="auto">
          <a:xfrm>
            <a:off x="4724400" y="4800600"/>
            <a:ext cx="41910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 smtClean="0"/>
              <a:t>Step (6):  </a:t>
            </a:r>
            <a:r>
              <a:rPr lang="en-IN" sz="2000" dirty="0" smtClean="0"/>
              <a:t>Give Label, Name  and Text (Mandatory Fields)</a:t>
            </a:r>
          </a:p>
          <a:p>
            <a:pPr>
              <a:buNone/>
            </a:pPr>
            <a:r>
              <a:rPr lang="en-IN" sz="2000" dirty="0" smtClean="0"/>
              <a:t>		( </a:t>
            </a:r>
            <a:r>
              <a:rPr lang="en-IN" sz="2000" b="1" dirty="0" err="1" smtClean="0"/>
              <a:t>Eg</a:t>
            </a:r>
            <a:r>
              <a:rPr lang="en-IN" sz="2000" dirty="0" smtClean="0"/>
              <a:t>. </a:t>
            </a:r>
            <a:r>
              <a:rPr lang="en-IN" sz="2000" b="1" dirty="0" smtClean="0"/>
              <a:t>Label</a:t>
            </a:r>
            <a:r>
              <a:rPr lang="en-IN" sz="2000" dirty="0" smtClean="0"/>
              <a:t>: Name of Applicant , </a:t>
            </a:r>
            <a:r>
              <a:rPr lang="en-IN" sz="2000" b="1" dirty="0" smtClean="0"/>
              <a:t>Name :</a:t>
            </a:r>
            <a:r>
              <a:rPr lang="en-IN" sz="2000" dirty="0" smtClean="0"/>
              <a:t> </a:t>
            </a:r>
            <a:r>
              <a:rPr lang="en-IN" sz="2000" dirty="0" err="1" smtClean="0"/>
              <a:t>applicant_name</a:t>
            </a:r>
            <a:r>
              <a:rPr lang="en-IN" sz="2000" dirty="0" smtClean="0"/>
              <a:t>, </a:t>
            </a:r>
            <a:r>
              <a:rPr lang="en-IN" sz="2000" b="1" dirty="0" smtClean="0"/>
              <a:t>Type:</a:t>
            </a:r>
            <a:r>
              <a:rPr lang="en-IN" sz="2000" dirty="0" smtClean="0"/>
              <a:t> Text)</a:t>
            </a:r>
          </a:p>
          <a:p>
            <a:pPr>
              <a:buNone/>
            </a:pPr>
            <a:r>
              <a:rPr lang="en-IN" sz="2000" b="1" dirty="0" smtClean="0"/>
              <a:t>Step (7):  </a:t>
            </a:r>
            <a:r>
              <a:rPr lang="en-IN" sz="2000" dirty="0" smtClean="0"/>
              <a:t>Give  other information as per requirement</a:t>
            </a:r>
          </a:p>
          <a:p>
            <a:pPr>
              <a:buNone/>
            </a:pPr>
            <a:r>
              <a:rPr lang="en-IN" sz="2000" dirty="0" smtClean="0"/>
              <a:t>		( </a:t>
            </a:r>
            <a:r>
              <a:rPr lang="en-IN" sz="2000" b="1" dirty="0" err="1" smtClean="0"/>
              <a:t>Eg</a:t>
            </a:r>
            <a:r>
              <a:rPr lang="en-IN" sz="2000" dirty="0" smtClean="0"/>
              <a:t>. </a:t>
            </a:r>
            <a:r>
              <a:rPr lang="en-IN" sz="2000" b="1" dirty="0" smtClean="0"/>
              <a:t>Placeholder:</a:t>
            </a:r>
            <a:r>
              <a:rPr lang="en-IN" sz="2000" dirty="0" smtClean="0"/>
              <a:t> Enter your name here )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 </a:t>
            </a:r>
          </a:p>
        </p:txBody>
      </p:sp>
      <p:pic>
        <p:nvPicPr>
          <p:cNvPr id="31746" name="Picture 2" descr="C:\Users\Knowgate.user10\Desktop\New folder\joomla\Day 5\Screenshots\s21.png"/>
          <p:cNvPicPr>
            <a:picLocks noChangeAspect="1" noChangeArrowheads="1"/>
          </p:cNvPicPr>
          <p:nvPr/>
        </p:nvPicPr>
        <p:blipFill>
          <a:blip r:embed="rId2"/>
          <a:srcRect t="18479"/>
          <a:stretch>
            <a:fillRect/>
          </a:stretch>
        </p:blipFill>
        <p:spPr bwMode="auto">
          <a:xfrm>
            <a:off x="0" y="1828800"/>
            <a:ext cx="9144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 smtClean="0"/>
              <a:t>Step (8):  Click on “Advanced” Tab</a:t>
            </a: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		  Select List and Details in </a:t>
            </a:r>
            <a:r>
              <a:rPr lang="en-IN" sz="2000" b="1" dirty="0" smtClean="0"/>
              <a:t>“Display Data in Frontend ” </a:t>
            </a:r>
            <a:r>
              <a:rPr lang="en-IN" sz="2000" dirty="0" smtClean="0"/>
              <a:t>drop down</a:t>
            </a:r>
            <a:endParaRPr lang="en-IN" sz="2000" b="1" dirty="0" smtClean="0"/>
          </a:p>
          <a:p>
            <a:pPr>
              <a:buNone/>
            </a:pPr>
            <a:r>
              <a:rPr lang="en-IN" sz="2000" b="1" dirty="0" smtClean="0"/>
              <a:t>Step (9):  </a:t>
            </a:r>
            <a:r>
              <a:rPr lang="en-IN" sz="2000" dirty="0" smtClean="0"/>
              <a:t>Now Click “Save &amp; Close”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 </a:t>
            </a:r>
          </a:p>
        </p:txBody>
      </p:sp>
      <p:pic>
        <p:nvPicPr>
          <p:cNvPr id="1026" name="Picture 2" descr="C:\Users\Knowgate.user10\Desktop\New folder\joomla\Day 5\Screenshots\a10.png"/>
          <p:cNvPicPr>
            <a:picLocks noChangeAspect="1" noChangeArrowheads="1"/>
          </p:cNvPicPr>
          <p:nvPr/>
        </p:nvPicPr>
        <p:blipFill>
          <a:blip r:embed="rId2"/>
          <a:srcRect t="18874" b="17391"/>
          <a:stretch>
            <a:fillRect/>
          </a:stretch>
        </p:blipFill>
        <p:spPr bwMode="auto">
          <a:xfrm>
            <a:off x="0" y="1524000"/>
            <a:ext cx="9144000" cy="48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61722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 : Data will not be displayed if this parameter is not set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 smtClean="0"/>
              <a:t>Step (9):  </a:t>
            </a:r>
            <a:r>
              <a:rPr lang="en-IN" sz="2000" dirty="0" smtClean="0"/>
              <a:t>Similarly create a Submit Button as you have created field.</a:t>
            </a:r>
          </a:p>
          <a:p>
            <a:pPr>
              <a:buNone/>
            </a:pPr>
            <a:r>
              <a:rPr lang="en-IN" sz="2000" b="1" dirty="0" smtClean="0"/>
              <a:t>		</a:t>
            </a:r>
            <a:r>
              <a:rPr lang="en-IN" sz="2000" dirty="0" smtClean="0"/>
              <a:t>(Give Label, Name  and Text (Mandatory Fields)</a:t>
            </a:r>
          </a:p>
          <a:p>
            <a:pPr>
              <a:buNone/>
            </a:pPr>
            <a:r>
              <a:rPr lang="en-IN" sz="2000" dirty="0" smtClean="0"/>
              <a:t>		( </a:t>
            </a:r>
            <a:r>
              <a:rPr lang="en-IN" sz="2000" b="1" dirty="0" err="1" smtClean="0"/>
              <a:t>Eg</a:t>
            </a:r>
            <a:r>
              <a:rPr lang="en-IN" sz="2000" dirty="0" smtClean="0"/>
              <a:t>. </a:t>
            </a:r>
            <a:r>
              <a:rPr lang="en-IN" sz="2000" b="1" dirty="0" smtClean="0"/>
              <a:t>Label</a:t>
            </a:r>
            <a:r>
              <a:rPr lang="en-IN" sz="2000" dirty="0" smtClean="0"/>
              <a:t>: Submit, </a:t>
            </a:r>
            <a:r>
              <a:rPr lang="en-IN" sz="2000" b="1" dirty="0" smtClean="0"/>
              <a:t>Name :</a:t>
            </a:r>
            <a:r>
              <a:rPr lang="en-IN" sz="2000" dirty="0" smtClean="0"/>
              <a:t> submit, </a:t>
            </a:r>
            <a:r>
              <a:rPr lang="en-IN" sz="2000" b="1" dirty="0" smtClean="0"/>
              <a:t>Type:</a:t>
            </a:r>
            <a:r>
              <a:rPr lang="en-IN" sz="2000" dirty="0" smtClean="0"/>
              <a:t> Submit Button )</a:t>
            </a:r>
          </a:p>
          <a:p>
            <a:pPr>
              <a:buNone/>
            </a:pPr>
            <a:r>
              <a:rPr lang="en-IN" sz="2000" b="1" dirty="0" smtClean="0"/>
              <a:t>Step (10):  </a:t>
            </a:r>
            <a:r>
              <a:rPr lang="en-IN" sz="2000" dirty="0" smtClean="0"/>
              <a:t>Now Click “Save &amp; Close”	                                         </a:t>
            </a:r>
            <a:r>
              <a:rPr lang="en-IN" sz="2000" b="1" dirty="0" smtClean="0">
                <a:hlinkClick r:id="rId2" action="ppaction://hlinkfile"/>
              </a:rPr>
              <a:t>EXERCISE</a:t>
            </a:r>
            <a:endParaRPr lang="en-IN" sz="2000" b="1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 </a:t>
            </a:r>
          </a:p>
        </p:txBody>
      </p:sp>
      <p:pic>
        <p:nvPicPr>
          <p:cNvPr id="32770" name="Picture 2" descr="C:\Users\Knowgate.user10\Desktop\New folder\joomla\Day 5\Screenshots\s22.png"/>
          <p:cNvPicPr>
            <a:picLocks noChangeAspect="1" noChangeArrowheads="1"/>
          </p:cNvPicPr>
          <p:nvPr/>
        </p:nvPicPr>
        <p:blipFill>
          <a:blip r:embed="rId3"/>
          <a:srcRect t="19269" b="9585"/>
          <a:stretch>
            <a:fillRect/>
          </a:stretch>
        </p:blipFill>
        <p:spPr bwMode="auto">
          <a:xfrm>
            <a:off x="0" y="1905000"/>
            <a:ext cx="9144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6324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sz="2000" b="1" dirty="0" smtClean="0"/>
              <a:t>Step (11):  </a:t>
            </a:r>
            <a:r>
              <a:rPr lang="en-IN" sz="2000" b="1" dirty="0" smtClean="0"/>
              <a:t>Storing Form Data into Database </a:t>
            </a:r>
            <a:r>
              <a:rPr lang="en-IN" sz="2000" b="1" dirty="0" smtClean="0"/>
              <a:t>: </a:t>
            </a:r>
          </a:p>
          <a:p>
            <a:pPr algn="just">
              <a:buNone/>
            </a:pPr>
            <a:r>
              <a:rPr lang="en-IN" sz="2000" b="1" dirty="0" smtClean="0"/>
              <a:t>		</a:t>
            </a:r>
            <a:r>
              <a:rPr lang="en-IN" sz="2000" dirty="0" smtClean="0"/>
              <a:t>Go to Components </a:t>
            </a:r>
            <a:r>
              <a:rPr lang="en-IN" sz="2000" dirty="0" smtClean="0">
                <a:sym typeface="Wingdings" pitchFamily="2" charset="2"/>
              </a:rPr>
              <a:t> </a:t>
            </a:r>
            <a:r>
              <a:rPr lang="en-IN" sz="2000" dirty="0" err="1" smtClean="0">
                <a:sym typeface="Wingdings" pitchFamily="2" charset="2"/>
              </a:rPr>
              <a:t>Visforms</a:t>
            </a:r>
            <a:r>
              <a:rPr lang="en-IN" sz="2000" dirty="0" smtClean="0">
                <a:sym typeface="Wingdings" pitchFamily="2" charset="2"/>
              </a:rPr>
              <a:t>  Click on “Forms” Tab on Left Pane 	 Click on </a:t>
            </a:r>
            <a:r>
              <a:rPr lang="en-IN" sz="2000" dirty="0" smtClean="0"/>
              <a:t>Application Form created </a:t>
            </a:r>
            <a:r>
              <a:rPr lang="en-IN" sz="2000" dirty="0" smtClean="0">
                <a:sym typeface="Wingdings" pitchFamily="2" charset="2"/>
              </a:rPr>
              <a:t> Click on “Result” Tab  Select 	“Yes” on Save Result and write any text (</a:t>
            </a:r>
            <a:r>
              <a:rPr lang="en-IN" sz="2000" dirty="0" err="1" smtClean="0">
                <a:sym typeface="Wingdings" pitchFamily="2" charset="2"/>
              </a:rPr>
              <a:t>Eg</a:t>
            </a:r>
            <a:r>
              <a:rPr lang="en-IN" sz="2000" dirty="0" smtClean="0">
                <a:sym typeface="Wingdings" pitchFamily="2" charset="2"/>
              </a:rPr>
              <a:t>. Submitted Successfully) in 	   Text Result</a:t>
            </a: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 </a:t>
            </a:r>
          </a:p>
        </p:txBody>
      </p:sp>
      <p:pic>
        <p:nvPicPr>
          <p:cNvPr id="33794" name="Picture 2" descr="C:\Users\Knowgate.user10\Desktop\New folder\joomla\Day 5\Screenshots\s23.png"/>
          <p:cNvPicPr>
            <a:picLocks noChangeAspect="1" noChangeArrowheads="1"/>
          </p:cNvPicPr>
          <p:nvPr/>
        </p:nvPicPr>
        <p:blipFill>
          <a:blip r:embed="rId2"/>
          <a:srcRect t="18479"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6324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sz="2000" b="1" dirty="0" smtClean="0"/>
              <a:t>Step (12):  </a:t>
            </a:r>
            <a:r>
              <a:rPr lang="en-IN" sz="2000" dirty="0" smtClean="0">
                <a:sym typeface="Wingdings" pitchFamily="2" charset="2"/>
              </a:rPr>
              <a:t>Click on “</a:t>
            </a:r>
            <a:r>
              <a:rPr lang="en-IN" sz="2000" dirty="0" err="1" smtClean="0">
                <a:sym typeface="Wingdings" pitchFamily="2" charset="2"/>
              </a:rPr>
              <a:t>Dataview</a:t>
            </a:r>
            <a:r>
              <a:rPr lang="en-IN" sz="2000" dirty="0" smtClean="0">
                <a:sym typeface="Wingdings" pitchFamily="2" charset="2"/>
              </a:rPr>
              <a:t> in Frontend ” Tab  Select “Yes” on Allow 	       Frontend Data View , Display Data Details and Auto Publish Data.</a:t>
            </a:r>
          </a:p>
          <a:p>
            <a:pPr algn="just">
              <a:buNone/>
            </a:pPr>
            <a:r>
              <a:rPr lang="en-IN" sz="2000" dirty="0" smtClean="0">
                <a:sym typeface="Wingdings" pitchFamily="2" charset="2"/>
              </a:rPr>
              <a:t>		       Click on Save &amp; Close</a:t>
            </a: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 </a:t>
            </a:r>
          </a:p>
        </p:txBody>
      </p:sp>
      <p:pic>
        <p:nvPicPr>
          <p:cNvPr id="34818" name="Picture 2" descr="C:\Users\Knowgate.user10\Desktop\New folder\joomla\Day 5\Screenshots\s24.png"/>
          <p:cNvPicPr>
            <a:picLocks noChangeAspect="1" noChangeArrowheads="1"/>
          </p:cNvPicPr>
          <p:nvPr/>
        </p:nvPicPr>
        <p:blipFill>
          <a:blip r:embed="rId2"/>
          <a:srcRect t="18874" b="2569"/>
          <a:stretch>
            <a:fillRect/>
          </a:stretch>
        </p:blipFill>
        <p:spPr bwMode="auto">
          <a:xfrm>
            <a:off x="0" y="1371600"/>
            <a:ext cx="9144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6324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sz="2000" b="1" dirty="0" smtClean="0"/>
              <a:t>Step (13</a:t>
            </a:r>
            <a:r>
              <a:rPr lang="en-IN" sz="2000" b="1" dirty="0" smtClean="0"/>
              <a:t>):   Create a Menu Item to Link newly created </a:t>
            </a:r>
            <a:r>
              <a:rPr lang="en-IN" sz="2000" b="1" dirty="0" smtClean="0"/>
              <a:t>D</a:t>
            </a:r>
            <a:r>
              <a:rPr lang="en-IN" sz="2000" b="1" dirty="0" smtClean="0"/>
              <a:t>ata Entry Form  </a:t>
            </a:r>
          </a:p>
          <a:p>
            <a:pPr algn="just">
              <a:buNone/>
            </a:pPr>
            <a:r>
              <a:rPr lang="en-IN" sz="2000" b="1" dirty="0" smtClean="0"/>
              <a:t>	</a:t>
            </a:r>
            <a:r>
              <a:rPr lang="en-IN" sz="2000" b="1" dirty="0" smtClean="0"/>
              <a:t>	    </a:t>
            </a:r>
            <a:r>
              <a:rPr lang="en-IN" sz="2000" dirty="0" smtClean="0"/>
              <a:t>Create </a:t>
            </a:r>
            <a:r>
              <a:rPr lang="en-IN" sz="2000" dirty="0" smtClean="0"/>
              <a:t>a Main Menu Item (Menus </a:t>
            </a:r>
            <a:r>
              <a:rPr lang="en-IN" sz="2000" dirty="0" smtClean="0">
                <a:sym typeface="Wingdings" pitchFamily="2" charset="2"/>
              </a:rPr>
              <a:t> Main Menu  Create New 	     </a:t>
            </a:r>
            <a:r>
              <a:rPr lang="en-IN" sz="2000" dirty="0" smtClean="0">
                <a:sym typeface="Wingdings" pitchFamily="2" charset="2"/>
              </a:rPr>
              <a:t>Menu</a:t>
            </a:r>
            <a:r>
              <a:rPr lang="en-IN" sz="2000" dirty="0" smtClean="0">
                <a:sym typeface="Wingdings" pitchFamily="2" charset="2"/>
              </a:rPr>
              <a:t>) </a:t>
            </a:r>
          </a:p>
          <a:p>
            <a:pPr algn="just">
              <a:buNone/>
            </a:pPr>
            <a:r>
              <a:rPr lang="en-IN" sz="2000" dirty="0" smtClean="0">
                <a:sym typeface="Wingdings" pitchFamily="2" charset="2"/>
              </a:rPr>
              <a:t>		     Give Menu Title </a:t>
            </a:r>
            <a:r>
              <a:rPr lang="en-IN" sz="2000" dirty="0" smtClean="0">
                <a:sym typeface="Wingdings" pitchFamily="2" charset="2"/>
              </a:rPr>
              <a:t> </a:t>
            </a:r>
            <a:r>
              <a:rPr lang="en-IN" sz="2000" dirty="0" smtClean="0">
                <a:sym typeface="Wingdings" pitchFamily="2" charset="2"/>
              </a:rPr>
              <a:t>(</a:t>
            </a:r>
            <a:r>
              <a:rPr lang="en-IN" sz="2000" dirty="0" err="1" smtClean="0">
                <a:sym typeface="Wingdings" pitchFamily="2" charset="2"/>
              </a:rPr>
              <a:t>Eg</a:t>
            </a:r>
            <a:r>
              <a:rPr lang="en-IN" sz="2000" dirty="0" smtClean="0">
                <a:sym typeface="Wingdings" pitchFamily="2" charset="2"/>
              </a:rPr>
              <a:t>.</a:t>
            </a:r>
            <a:r>
              <a:rPr lang="en-IN" sz="2000" dirty="0" smtClean="0">
                <a:sym typeface="Wingdings" pitchFamily="2" charset="2"/>
              </a:rPr>
              <a:t> </a:t>
            </a:r>
            <a:r>
              <a:rPr lang="en-IN" sz="2000" dirty="0" smtClean="0">
                <a:sym typeface="Wingdings" pitchFamily="2" charset="2"/>
              </a:rPr>
              <a:t>“Apply</a:t>
            </a:r>
            <a:r>
              <a:rPr lang="en-IN" sz="2000" dirty="0" smtClean="0">
                <a:sym typeface="Wingdings" pitchFamily="2" charset="2"/>
              </a:rPr>
              <a:t>”)</a:t>
            </a:r>
            <a:endParaRPr lang="en-IN" sz="2000" dirty="0" smtClean="0">
              <a:sym typeface="Wingdings" pitchFamily="2" charset="2"/>
            </a:endParaRPr>
          </a:p>
          <a:p>
            <a:pPr algn="just">
              <a:buNone/>
            </a:pPr>
            <a:r>
              <a:rPr lang="en-IN" sz="2000" dirty="0" smtClean="0">
                <a:sym typeface="Wingdings" pitchFamily="2" charset="2"/>
              </a:rPr>
              <a:t>		    </a:t>
            </a:r>
            <a:r>
              <a:rPr lang="en-IN" sz="2000" dirty="0" smtClean="0">
                <a:sym typeface="Wingdings" pitchFamily="2" charset="2"/>
              </a:rPr>
              <a:t> </a:t>
            </a:r>
            <a:r>
              <a:rPr lang="en-IN" sz="2000" dirty="0" smtClean="0">
                <a:sym typeface="Wingdings" pitchFamily="2" charset="2"/>
              </a:rPr>
              <a:t>Select </a:t>
            </a:r>
            <a:r>
              <a:rPr lang="en-IN" sz="2000" dirty="0" smtClean="0">
                <a:sym typeface="Wingdings" pitchFamily="2" charset="2"/>
              </a:rPr>
              <a:t>“Menu Item Type” as </a:t>
            </a:r>
            <a:r>
              <a:rPr lang="en-IN" sz="2000" dirty="0" err="1" smtClean="0">
                <a:sym typeface="Wingdings" pitchFamily="2" charset="2"/>
              </a:rPr>
              <a:t>Visforms</a:t>
            </a:r>
            <a:r>
              <a:rPr lang="en-IN" sz="2000" dirty="0" smtClean="0">
                <a:sym typeface="Wingdings" pitchFamily="2" charset="2"/>
              </a:rPr>
              <a:t>  Form </a:t>
            </a:r>
          </a:p>
          <a:p>
            <a:pPr algn="just">
              <a:buNone/>
            </a:pPr>
            <a:r>
              <a:rPr lang="en-IN" sz="2000" dirty="0" smtClean="0">
                <a:sym typeface="Wingdings" pitchFamily="2" charset="2"/>
              </a:rPr>
              <a:t>		    </a:t>
            </a:r>
            <a:r>
              <a:rPr lang="en-IN" sz="2000" dirty="0" smtClean="0">
                <a:sym typeface="Wingdings" pitchFamily="2" charset="2"/>
              </a:rPr>
              <a:t> Select </a:t>
            </a:r>
            <a:r>
              <a:rPr lang="en-IN" sz="2000" dirty="0" smtClean="0">
                <a:sym typeface="Wingdings" pitchFamily="2" charset="2"/>
              </a:rPr>
              <a:t>“Choose a Form “as Application Form you have created. </a:t>
            </a:r>
          </a:p>
          <a:p>
            <a:pPr algn="just">
              <a:buNone/>
            </a:pPr>
            <a:r>
              <a:rPr lang="en-IN" sz="2000" dirty="0" smtClean="0">
                <a:sym typeface="Wingdings" pitchFamily="2" charset="2"/>
              </a:rPr>
              <a:t>		     Save &amp; Close</a:t>
            </a:r>
          </a:p>
          <a:p>
            <a:pPr algn="just">
              <a:buNone/>
            </a:pPr>
            <a:r>
              <a:rPr lang="en-IN" sz="2000" dirty="0" smtClean="0">
                <a:sym typeface="Wingdings" pitchFamily="2" charset="2"/>
              </a:rPr>
              <a:t>			</a:t>
            </a: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 </a:t>
            </a:r>
          </a:p>
        </p:txBody>
      </p:sp>
      <p:pic>
        <p:nvPicPr>
          <p:cNvPr id="35842" name="Picture 2" descr="C:\Users\Knowgate.user10\Desktop\New folder\joomla\Day 5\Screenshots\s25.png"/>
          <p:cNvPicPr>
            <a:picLocks noChangeAspect="1" noChangeArrowheads="1"/>
          </p:cNvPicPr>
          <p:nvPr/>
        </p:nvPicPr>
        <p:blipFill>
          <a:blip r:embed="rId2"/>
          <a:srcRect t="17786"/>
          <a:stretch>
            <a:fillRect/>
          </a:stretch>
        </p:blipFill>
        <p:spPr bwMode="auto">
          <a:xfrm>
            <a:off x="0" y="2819400"/>
            <a:ext cx="91440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63246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IN" sz="2000" dirty="0" smtClean="0">
              <a:sym typeface="Wingdings" pitchFamily="2" charset="2"/>
            </a:endParaRPr>
          </a:p>
          <a:p>
            <a:pPr marL="0" indent="0" algn="just">
              <a:buNone/>
            </a:pPr>
            <a:r>
              <a:rPr lang="en-IN" sz="2000" dirty="0" smtClean="0">
                <a:sym typeface="Wingdings" pitchFamily="2" charset="2"/>
              </a:rPr>
              <a:t>The form and Menu Item you have created is displayed by  </a:t>
            </a:r>
            <a:r>
              <a:rPr lang="en-IN" sz="2000" dirty="0" smtClean="0">
                <a:sym typeface="Wingdings" pitchFamily="2" charset="2"/>
              </a:rPr>
              <a:t>accessing site view (</a:t>
            </a:r>
            <a:r>
              <a:rPr lang="en-IN" sz="2000" b="1" dirty="0" smtClean="0">
                <a:sym typeface="Wingdings" pitchFamily="2" charset="2"/>
              </a:rPr>
              <a:t>http</a:t>
            </a:r>
            <a:r>
              <a:rPr lang="en-IN" sz="2000" b="1" dirty="0" smtClean="0">
                <a:sym typeface="Wingdings" pitchFamily="2" charset="2"/>
              </a:rPr>
              <a:t>://</a:t>
            </a:r>
            <a:r>
              <a:rPr lang="en-IN" sz="2000" b="1" dirty="0" smtClean="0">
                <a:sym typeface="Wingdings" pitchFamily="2" charset="2"/>
              </a:rPr>
              <a:t>192.168.4.54/joomla)</a:t>
            </a:r>
            <a:endParaRPr lang="en-IN" sz="2000" b="1" dirty="0" smtClean="0">
              <a:sym typeface="Wingdings" pitchFamily="2" charset="2"/>
            </a:endParaRPr>
          </a:p>
          <a:p>
            <a:pPr algn="just">
              <a:buNone/>
            </a:pPr>
            <a:r>
              <a:rPr lang="en-IN" sz="2000" b="1" dirty="0" smtClean="0">
                <a:sym typeface="Wingdings" pitchFamily="2" charset="2"/>
              </a:rPr>
              <a:t>			</a:t>
            </a:r>
            <a:endParaRPr lang="en-IN" sz="2000" b="1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 </a:t>
            </a:r>
          </a:p>
        </p:txBody>
      </p:sp>
      <p:pic>
        <p:nvPicPr>
          <p:cNvPr id="2" name="Picture 2" descr="C:\Users\Knowgate.user10\Desktop\New folder\joomla\Day 5\Screenshots\a11.png"/>
          <p:cNvPicPr>
            <a:picLocks noChangeAspect="1" noChangeArrowheads="1"/>
          </p:cNvPicPr>
          <p:nvPr/>
        </p:nvPicPr>
        <p:blipFill>
          <a:blip r:embed="rId2"/>
          <a:srcRect t="14427"/>
          <a:stretch>
            <a:fillRect/>
          </a:stretch>
        </p:blipFill>
        <p:spPr bwMode="auto">
          <a:xfrm>
            <a:off x="0" y="1447800"/>
            <a:ext cx="9144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072494" cy="5929354"/>
          </a:xfrm>
        </p:spPr>
        <p:txBody>
          <a:bodyPr>
            <a:normAutofit/>
          </a:bodyPr>
          <a:lstStyle/>
          <a:p>
            <a:endParaRPr lang="en-US" sz="6000" b="1" dirty="0" smtClean="0">
              <a:solidFill>
                <a:srgbClr val="002060"/>
              </a:solidFill>
            </a:endParaRPr>
          </a:p>
          <a:p>
            <a:r>
              <a:rPr lang="en-US" sz="6000" b="1" dirty="0" smtClean="0">
                <a:solidFill>
                  <a:srgbClr val="002060"/>
                </a:solidFill>
              </a:rPr>
              <a:t>JOOMLA </a:t>
            </a:r>
            <a:r>
              <a:rPr lang="en-US" sz="6000" b="1" dirty="0" smtClean="0">
                <a:solidFill>
                  <a:srgbClr val="002060"/>
                </a:solidFill>
              </a:rPr>
              <a:t>EXTENSIONS &amp; </a:t>
            </a:r>
            <a:r>
              <a:rPr lang="en-US" sz="6000" b="1" dirty="0" smtClean="0">
                <a:solidFill>
                  <a:srgbClr val="002060"/>
                </a:solidFill>
              </a:rPr>
              <a:t>CREATING FORMS USING EXTENSIONS</a:t>
            </a:r>
            <a:endParaRPr lang="en-US" sz="6000" b="1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072494" cy="5929354"/>
          </a:xfrm>
        </p:spPr>
        <p:txBody>
          <a:bodyPr>
            <a:normAutofit/>
          </a:bodyPr>
          <a:lstStyle/>
          <a:p>
            <a:endParaRPr lang="en-US" sz="6000" b="1" dirty="0" smtClean="0">
              <a:solidFill>
                <a:srgbClr val="002060"/>
              </a:solidFill>
            </a:endParaRPr>
          </a:p>
          <a:p>
            <a:r>
              <a:rPr lang="en-US" sz="6000" b="1" dirty="0" smtClean="0">
                <a:solidFill>
                  <a:srgbClr val="002060"/>
                </a:solidFill>
              </a:rPr>
              <a:t>JOOMLA DISPLAY FORM RESULTS</a:t>
            </a:r>
            <a:endParaRPr lang="en-US" sz="6000" b="1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62400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Char char="§"/>
            </a:pPr>
            <a:r>
              <a:rPr lang="en-IN" sz="2000" dirty="0" smtClean="0"/>
              <a:t> It </a:t>
            </a:r>
            <a:r>
              <a:rPr lang="en-IN" sz="2000" dirty="0" smtClean="0"/>
              <a:t>is required by Administrator to view the form results that have been submitted successfully by applicants . For that, we need to create another Menu Item which will only be visible and accessible to Super User/ Administrator</a:t>
            </a:r>
            <a:r>
              <a:rPr lang="en-IN" sz="2000" dirty="0" smtClean="0"/>
              <a:t>.</a:t>
            </a:r>
          </a:p>
          <a:p>
            <a:pPr marL="0" indent="0" algn="just">
              <a:buFont typeface="Wingdings" pitchFamily="2" charset="2"/>
              <a:buChar char="§"/>
            </a:pPr>
            <a:endParaRPr lang="en-IN" sz="2000" dirty="0" smtClean="0"/>
          </a:p>
          <a:p>
            <a:pPr marL="0" indent="0" algn="just">
              <a:buFont typeface="Wingdings" pitchFamily="2" charset="2"/>
              <a:buChar char="§"/>
            </a:pPr>
            <a:r>
              <a:rPr lang="en-IN" sz="2000" dirty="0" smtClean="0"/>
              <a:t> You can display data to any users depending upon the permissions/settings.</a:t>
            </a:r>
            <a:endParaRPr lang="en-IN" sz="2000" dirty="0"/>
          </a:p>
          <a:p>
            <a:pPr marL="0" indent="0" algn="just">
              <a:buNone/>
            </a:pPr>
            <a:endParaRPr lang="en-IN" sz="2000" b="1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sz="4000" b="1" dirty="0" smtClean="0"/>
              <a:t>DISPLAY FORM RESULTS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6324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sz="2000" b="1" dirty="0" smtClean="0"/>
              <a:t>Step (1):  </a:t>
            </a:r>
            <a:r>
              <a:rPr lang="en-IN" sz="2000" dirty="0" smtClean="0"/>
              <a:t>Create a Main Menu Item (Menus </a:t>
            </a:r>
            <a:r>
              <a:rPr lang="en-IN" sz="2000" dirty="0" smtClean="0">
                <a:sym typeface="Wingdings" pitchFamily="2" charset="2"/>
              </a:rPr>
              <a:t> Main Menu  Create New 	      Menu) </a:t>
            </a:r>
          </a:p>
          <a:p>
            <a:pPr algn="just">
              <a:buNone/>
            </a:pPr>
            <a:r>
              <a:rPr lang="en-IN" sz="2000" dirty="0" smtClean="0">
                <a:sym typeface="Wingdings" pitchFamily="2" charset="2"/>
              </a:rPr>
              <a:t>		     Give Menu Title </a:t>
            </a:r>
            <a:r>
              <a:rPr lang="en-IN" sz="2000" dirty="0" smtClean="0">
                <a:sym typeface="Wingdings" pitchFamily="2" charset="2"/>
              </a:rPr>
              <a:t>(</a:t>
            </a:r>
            <a:r>
              <a:rPr lang="en-IN" sz="2000" dirty="0" err="1" smtClean="0">
                <a:sym typeface="Wingdings" pitchFamily="2" charset="2"/>
              </a:rPr>
              <a:t>Eg</a:t>
            </a:r>
            <a:r>
              <a:rPr lang="en-IN" sz="2000" dirty="0" smtClean="0">
                <a:sym typeface="Wingdings" pitchFamily="2" charset="2"/>
              </a:rPr>
              <a:t>. </a:t>
            </a:r>
            <a:r>
              <a:rPr lang="en-IN" sz="2000" dirty="0" smtClean="0">
                <a:sym typeface="Wingdings" pitchFamily="2" charset="2"/>
              </a:rPr>
              <a:t>“Display </a:t>
            </a:r>
            <a:r>
              <a:rPr lang="en-IN" sz="2000" dirty="0" smtClean="0">
                <a:sym typeface="Wingdings" pitchFamily="2" charset="2"/>
              </a:rPr>
              <a:t>Applications</a:t>
            </a:r>
            <a:r>
              <a:rPr lang="en-IN" sz="2000" dirty="0" smtClean="0">
                <a:sym typeface="Wingdings" pitchFamily="2" charset="2"/>
              </a:rPr>
              <a:t>”)</a:t>
            </a:r>
            <a:endParaRPr lang="en-IN" sz="2000" dirty="0" smtClean="0">
              <a:sym typeface="Wingdings" pitchFamily="2" charset="2"/>
            </a:endParaRPr>
          </a:p>
          <a:p>
            <a:pPr algn="just">
              <a:buNone/>
            </a:pPr>
            <a:r>
              <a:rPr lang="en-IN" sz="2000" dirty="0" smtClean="0">
                <a:sym typeface="Wingdings" pitchFamily="2" charset="2"/>
              </a:rPr>
              <a:t>		     Select “Menu Item Type” as </a:t>
            </a:r>
            <a:r>
              <a:rPr lang="en-IN" sz="2000" dirty="0" err="1" smtClean="0">
                <a:sym typeface="Wingdings" pitchFamily="2" charset="2"/>
              </a:rPr>
              <a:t>Visforms</a:t>
            </a:r>
            <a:r>
              <a:rPr lang="en-IN" sz="2000" dirty="0" smtClean="0">
                <a:sym typeface="Wingdings" pitchFamily="2" charset="2"/>
              </a:rPr>
              <a:t>  </a:t>
            </a:r>
            <a:r>
              <a:rPr lang="en-IN" sz="2000" dirty="0" err="1" smtClean="0">
                <a:sym typeface="Wingdings" pitchFamily="2" charset="2"/>
              </a:rPr>
              <a:t>Formdata</a:t>
            </a:r>
            <a:endParaRPr lang="en-IN" sz="2000" dirty="0" smtClean="0">
              <a:sym typeface="Wingdings" pitchFamily="2" charset="2"/>
            </a:endParaRPr>
          </a:p>
          <a:p>
            <a:pPr algn="just">
              <a:buNone/>
            </a:pPr>
            <a:r>
              <a:rPr lang="en-IN" sz="2000" dirty="0" smtClean="0">
                <a:sym typeface="Wingdings" pitchFamily="2" charset="2"/>
              </a:rPr>
              <a:t>		     Select “Choose a Form “as Application Form you have created.</a:t>
            </a:r>
          </a:p>
          <a:p>
            <a:pPr algn="just">
              <a:buNone/>
            </a:pPr>
            <a:r>
              <a:rPr lang="en-IN" sz="2000" dirty="0">
                <a:sym typeface="Wingdings" pitchFamily="2" charset="2"/>
              </a:rPr>
              <a:t>	</a:t>
            </a:r>
            <a:r>
              <a:rPr lang="en-IN" sz="2000" dirty="0" smtClean="0">
                <a:sym typeface="Wingdings" pitchFamily="2" charset="2"/>
              </a:rPr>
              <a:t>	     Select “Access” as Super Users</a:t>
            </a:r>
          </a:p>
          <a:p>
            <a:pPr algn="just">
              <a:buNone/>
            </a:pPr>
            <a:r>
              <a:rPr lang="en-IN" sz="2000" dirty="0" smtClean="0">
                <a:sym typeface="Wingdings" pitchFamily="2" charset="2"/>
              </a:rPr>
              <a:t>		     Save &amp; Close</a:t>
            </a:r>
          </a:p>
          <a:p>
            <a:pPr algn="just">
              <a:buNone/>
            </a:pPr>
            <a:r>
              <a:rPr lang="en-IN" sz="2000" dirty="0" smtClean="0">
                <a:sym typeface="Wingdings" pitchFamily="2" charset="2"/>
              </a:rPr>
              <a:t>			</a:t>
            </a: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 </a:t>
            </a:r>
          </a:p>
        </p:txBody>
      </p:sp>
      <p:pic>
        <p:nvPicPr>
          <p:cNvPr id="1027" name="Picture 3" descr="C:\Users\Knowgate.user10\Desktop\New folder\joomla\Day 5\Screenshots\s26 (1).png"/>
          <p:cNvPicPr>
            <a:picLocks noChangeAspect="1" noChangeArrowheads="1"/>
          </p:cNvPicPr>
          <p:nvPr/>
        </p:nvPicPr>
        <p:blipFill>
          <a:blip r:embed="rId2"/>
          <a:srcRect t="18873" b="4052"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6324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sz="2000" dirty="0" smtClean="0">
                <a:sym typeface="Wingdings" pitchFamily="2" charset="2"/>
              </a:rPr>
              <a:t>Display Applications will be accessible only to Administrator as below:	</a:t>
            </a:r>
          </a:p>
          <a:p>
            <a:pPr marL="0" indent="0" algn="just">
              <a:buNone/>
            </a:pPr>
            <a:r>
              <a:rPr lang="en-IN" sz="2000" dirty="0" smtClean="0">
                <a:sym typeface="Wingdings" pitchFamily="2" charset="2"/>
              </a:rPr>
              <a:t>Login as Administrator and then you can view the </a:t>
            </a:r>
            <a:r>
              <a:rPr lang="en-IN" sz="2000" dirty="0" smtClean="0">
                <a:sym typeface="Wingdings" pitchFamily="2" charset="2"/>
              </a:rPr>
              <a:t>link “Display Applications” to view results</a:t>
            </a:r>
            <a:r>
              <a:rPr lang="en-IN" sz="2000" dirty="0" smtClean="0">
                <a:sym typeface="Wingdings" pitchFamily="2" charset="2"/>
              </a:rPr>
              <a:t>		</a:t>
            </a: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 </a:t>
            </a:r>
          </a:p>
        </p:txBody>
      </p:sp>
      <p:pic>
        <p:nvPicPr>
          <p:cNvPr id="1027" name="Picture 3" descr="C:\Users\Knowgate.user10\Desktop\New folder\joomla\Day 5\Screenshots\a13.png"/>
          <p:cNvPicPr>
            <a:picLocks noChangeAspect="1" noChangeArrowheads="1"/>
          </p:cNvPicPr>
          <p:nvPr/>
        </p:nvPicPr>
        <p:blipFill>
          <a:blip r:embed="rId2"/>
          <a:srcRect t="14427" b="2569"/>
          <a:stretch>
            <a:fillRect/>
          </a:stretch>
        </p:blipFill>
        <p:spPr bwMode="auto">
          <a:xfrm>
            <a:off x="0" y="1219200"/>
            <a:ext cx="91440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0347" y="1700808"/>
            <a:ext cx="43433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err="1" smtClean="0"/>
              <a:t>Joomla</a:t>
            </a:r>
            <a:r>
              <a:rPr lang="en-US" sz="2000" dirty="0" smtClean="0"/>
              <a:t>! already is a rich featured content management system, but if you're building a website with </a:t>
            </a:r>
            <a:r>
              <a:rPr lang="en-US" sz="2000" dirty="0" err="1" smtClean="0"/>
              <a:t>Joomla</a:t>
            </a:r>
            <a:r>
              <a:rPr lang="en-US" sz="2000" dirty="0" smtClean="0"/>
              <a:t>! and you need extra features which aren't available in </a:t>
            </a:r>
            <a:r>
              <a:rPr lang="en-US" sz="2000" dirty="0" err="1" smtClean="0"/>
              <a:t>Joomla</a:t>
            </a:r>
            <a:r>
              <a:rPr lang="en-US" sz="2000" dirty="0" smtClean="0"/>
              <a:t>! by default, you can easily extend it with extensions.</a:t>
            </a:r>
          </a:p>
          <a:p>
            <a:pPr marL="0" indent="0" algn="just">
              <a:buNone/>
            </a:pPr>
            <a:r>
              <a:rPr lang="en-US" sz="2000" dirty="0" smtClean="0"/>
              <a:t>A </a:t>
            </a:r>
            <a:r>
              <a:rPr lang="en-US" sz="2000" dirty="0" err="1" smtClean="0"/>
              <a:t>Joomla</a:t>
            </a:r>
            <a:r>
              <a:rPr lang="en-US" sz="2000" dirty="0" smtClean="0"/>
              <a:t> extension </a:t>
            </a:r>
            <a:r>
              <a:rPr lang="en-US" sz="2000" i="1" dirty="0" smtClean="0"/>
              <a:t>extends</a:t>
            </a:r>
            <a:r>
              <a:rPr lang="en-US" sz="2000" dirty="0" smtClean="0"/>
              <a:t> the functionality of your </a:t>
            </a:r>
            <a:r>
              <a:rPr lang="en-US" sz="2000" dirty="0" err="1" smtClean="0"/>
              <a:t>Joomla</a:t>
            </a:r>
            <a:r>
              <a:rPr lang="en-US" sz="2000" dirty="0" smtClean="0"/>
              <a:t>-powered website. Extensions can include templates, modules, components or </a:t>
            </a:r>
            <a:r>
              <a:rPr lang="en-US" sz="2000" dirty="0" err="1" smtClean="0"/>
              <a:t>plugins</a:t>
            </a:r>
            <a:r>
              <a:rPr lang="en-US" sz="2000" dirty="0" smtClean="0"/>
              <a:t>. Each of these extensions handles a specific functionality.</a:t>
            </a:r>
            <a:endParaRPr lang="en-IN" sz="2000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sz="4000" b="1" dirty="0" smtClean="0"/>
              <a:t>EXTENSIONS</a:t>
            </a:r>
            <a:endParaRPr lang="en-IN" sz="4000" dirty="0"/>
          </a:p>
        </p:txBody>
      </p:sp>
      <p:pic>
        <p:nvPicPr>
          <p:cNvPr id="1026" name="Picture 2" descr="C:\Users\Knowgate.user10\Desktop\New folder\joomla\Day 5\Screenshots\s1 (1).png"/>
          <p:cNvPicPr>
            <a:picLocks noChangeAspect="1" noChangeArrowheads="1"/>
          </p:cNvPicPr>
          <p:nvPr/>
        </p:nvPicPr>
        <p:blipFill>
          <a:blip r:embed="rId2"/>
          <a:srcRect t="13348" b="18243"/>
          <a:stretch>
            <a:fillRect/>
          </a:stretch>
        </p:blipFill>
        <p:spPr bwMode="auto">
          <a:xfrm>
            <a:off x="304800" y="3733800"/>
            <a:ext cx="8610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382000" cy="4780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 smtClean="0"/>
              <a:t>Step (1):  </a:t>
            </a:r>
            <a:r>
              <a:rPr lang="en-IN" sz="2000" dirty="0" smtClean="0"/>
              <a:t>Download required extensions  from </a:t>
            </a:r>
            <a:r>
              <a:rPr lang="en-IN" sz="2000" b="1" dirty="0" smtClean="0"/>
              <a:t>https://extensions.joomla.org</a:t>
            </a:r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sz="4000" b="1" dirty="0" smtClean="0"/>
              <a:t>INSTALLING EXTENSION</a:t>
            </a:r>
            <a:endParaRPr lang="en-IN" sz="4000" dirty="0"/>
          </a:p>
        </p:txBody>
      </p:sp>
      <p:pic>
        <p:nvPicPr>
          <p:cNvPr id="11266" name="Picture 2" descr="https://lh3.googleusercontent.com/-GHdzmESXejQ/WLfNm2vuj-I/AAAAAAAAAQI/dpqoGdOIRksoj6CtEq3VUpAjz793RSkZgCL0B/h768/s2.png"/>
          <p:cNvPicPr>
            <a:picLocks noChangeAspect="1" noChangeArrowheads="1"/>
          </p:cNvPicPr>
          <p:nvPr/>
        </p:nvPicPr>
        <p:blipFill>
          <a:blip r:embed="rId2"/>
          <a:srcRect t="14583" b="5208"/>
          <a:stretch>
            <a:fillRect/>
          </a:stretch>
        </p:blipFill>
        <p:spPr bwMode="auto">
          <a:xfrm>
            <a:off x="0" y="2209800"/>
            <a:ext cx="9144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/>
          <a:lstStyle/>
          <a:p>
            <a:pPr algn="just">
              <a:buNone/>
            </a:pPr>
            <a:r>
              <a:rPr lang="en-IN" sz="2000" b="1" dirty="0" smtClean="0"/>
              <a:t>Step (2): </a:t>
            </a:r>
            <a:r>
              <a:rPr lang="en-IN" sz="2000" dirty="0" smtClean="0"/>
              <a:t>Search for the required extension . It will show you the results.   	Hovering over them can show you the brief description  about that 	extension. (</a:t>
            </a:r>
            <a:r>
              <a:rPr lang="en-IN" sz="2000" dirty="0" err="1" smtClean="0"/>
              <a:t>Eg</a:t>
            </a:r>
            <a:r>
              <a:rPr lang="en-IN" sz="2000" dirty="0" smtClean="0"/>
              <a:t>. </a:t>
            </a:r>
            <a:r>
              <a:rPr lang="en-IN" sz="2000" dirty="0" err="1" smtClean="0"/>
              <a:t>Visforms</a:t>
            </a:r>
            <a:r>
              <a:rPr lang="en-IN" sz="2000" dirty="0" smtClean="0"/>
              <a:t>)  for creating forms.  </a:t>
            </a:r>
            <a:endParaRPr lang="en-IN" dirty="0"/>
          </a:p>
        </p:txBody>
      </p:sp>
      <p:pic>
        <p:nvPicPr>
          <p:cNvPr id="10241" name="Picture 1" descr="C:\Users\Knowgate.user10\Desktop\New folder\joomla\Day 5\Screenshots\s3.png"/>
          <p:cNvPicPr>
            <a:picLocks noChangeAspect="1" noChangeArrowheads="1"/>
          </p:cNvPicPr>
          <p:nvPr/>
        </p:nvPicPr>
        <p:blipFill>
          <a:blip r:embed="rId2"/>
          <a:srcRect t="14042"/>
          <a:stretch>
            <a:fillRect/>
          </a:stretch>
        </p:blipFill>
        <p:spPr bwMode="auto">
          <a:xfrm>
            <a:off x="228600" y="1295400"/>
            <a:ext cx="86868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just">
              <a:buNone/>
            </a:pPr>
            <a:r>
              <a:rPr lang="en-IN" sz="2000" b="1" dirty="0" smtClean="0"/>
              <a:t>Step (3): </a:t>
            </a:r>
            <a:r>
              <a:rPr lang="en-IN" sz="2000" dirty="0" smtClean="0"/>
              <a:t>Select the extension </a:t>
            </a:r>
            <a:r>
              <a:rPr lang="en-IN" sz="2000" dirty="0" smtClean="0">
                <a:sym typeface="Wingdings" pitchFamily="2" charset="2"/>
              </a:rPr>
              <a:t> Click on Download  Click on “View Files” 	  as per your </a:t>
            </a:r>
            <a:r>
              <a:rPr lang="en-IN" sz="2000" dirty="0" err="1" smtClean="0">
                <a:sym typeface="Wingdings" pitchFamily="2" charset="2"/>
              </a:rPr>
              <a:t>Joomla</a:t>
            </a:r>
            <a:r>
              <a:rPr lang="en-IN" sz="2000" dirty="0" smtClean="0">
                <a:sym typeface="Wingdings" pitchFamily="2" charset="2"/>
              </a:rPr>
              <a:t> Version  Click on “Download Now”</a:t>
            </a: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9217" name="Picture 1" descr="C:\Users\Knowgate.user10\Desktop\New folder\joomla\Day 5\Screenshots\s4.png"/>
          <p:cNvPicPr>
            <a:picLocks noChangeAspect="1" noChangeArrowheads="1"/>
          </p:cNvPicPr>
          <p:nvPr/>
        </p:nvPicPr>
        <p:blipFill>
          <a:blip r:embed="rId2"/>
          <a:srcRect t="15246" b="3445"/>
          <a:stretch>
            <a:fillRect/>
          </a:stretch>
        </p:blipFill>
        <p:spPr bwMode="auto">
          <a:xfrm>
            <a:off x="228599" y="685800"/>
            <a:ext cx="5373511" cy="2133600"/>
          </a:xfrm>
          <a:prstGeom prst="rect">
            <a:avLst/>
          </a:prstGeom>
          <a:noFill/>
        </p:spPr>
      </p:pic>
      <p:pic>
        <p:nvPicPr>
          <p:cNvPr id="9218" name="Picture 2" descr="C:\Users\Knowgate.user10\Desktop\New folder\joomla\Day 5\Screenshots\s5.png"/>
          <p:cNvPicPr>
            <a:picLocks noChangeAspect="1" noChangeArrowheads="1"/>
          </p:cNvPicPr>
          <p:nvPr/>
        </p:nvPicPr>
        <p:blipFill>
          <a:blip r:embed="rId3"/>
          <a:srcRect t="14427" b="15909"/>
          <a:stretch>
            <a:fillRect/>
          </a:stretch>
        </p:blipFill>
        <p:spPr bwMode="auto">
          <a:xfrm>
            <a:off x="3429000" y="2841634"/>
            <a:ext cx="5715000" cy="2023736"/>
          </a:xfrm>
          <a:prstGeom prst="rect">
            <a:avLst/>
          </a:prstGeom>
          <a:noFill/>
        </p:spPr>
      </p:pic>
      <p:pic>
        <p:nvPicPr>
          <p:cNvPr id="9220" name="Picture 4" descr="C:\Users\Knowgate.user10\Desktop\New folder\joomla\Day 5\Screenshots\s6.png"/>
          <p:cNvPicPr>
            <a:picLocks noChangeAspect="1" noChangeArrowheads="1"/>
          </p:cNvPicPr>
          <p:nvPr/>
        </p:nvPicPr>
        <p:blipFill>
          <a:blip r:embed="rId4"/>
          <a:srcRect t="14427" b="2569"/>
          <a:stretch>
            <a:fillRect/>
          </a:stretch>
        </p:blipFill>
        <p:spPr bwMode="auto">
          <a:xfrm>
            <a:off x="0" y="4755322"/>
            <a:ext cx="5181600" cy="210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pPr algn="just">
              <a:buNone/>
            </a:pPr>
            <a:r>
              <a:rPr lang="en-IN" sz="2000" b="1" dirty="0" smtClean="0"/>
              <a:t>Step (4): </a:t>
            </a:r>
            <a:r>
              <a:rPr lang="en-IN" sz="2000" dirty="0" smtClean="0"/>
              <a:t>After download,  zip file will be created. Extract the file and copy the 	extracted folder in C:\wamp\www\joomla\tmp</a:t>
            </a:r>
          </a:p>
          <a:p>
            <a:pPr algn="just">
              <a:buNone/>
            </a:pPr>
            <a:endParaRPr lang="en-IN" sz="2000" dirty="0" smtClean="0"/>
          </a:p>
          <a:p>
            <a:pPr algn="just">
              <a:buNone/>
            </a:pPr>
            <a:r>
              <a:rPr lang="en-IN" sz="2000" b="1" dirty="0" smtClean="0"/>
              <a:t>Step (5):  </a:t>
            </a:r>
            <a:r>
              <a:rPr lang="en-IN" sz="2000" dirty="0" smtClean="0"/>
              <a:t>Login as Administrator</a:t>
            </a:r>
          </a:p>
          <a:p>
            <a:pPr algn="just">
              <a:buNone/>
            </a:pPr>
            <a:endParaRPr lang="en-IN" sz="2000" dirty="0" smtClean="0"/>
          </a:p>
          <a:p>
            <a:pPr algn="just">
              <a:buNone/>
            </a:pPr>
            <a:r>
              <a:rPr lang="en-IN" sz="2000" b="1" dirty="0" smtClean="0"/>
              <a:t>Step (6) </a:t>
            </a:r>
            <a:r>
              <a:rPr lang="en-IN" sz="2000" dirty="0" smtClean="0"/>
              <a:t>:  Go to Extensions </a:t>
            </a:r>
            <a:r>
              <a:rPr lang="en-IN" sz="2000" dirty="0" smtClean="0">
                <a:sym typeface="Wingdings" pitchFamily="2" charset="2"/>
              </a:rPr>
              <a:t> Manage  Install</a:t>
            </a:r>
          </a:p>
          <a:p>
            <a:pPr algn="just">
              <a:buNone/>
            </a:pPr>
            <a:r>
              <a:rPr lang="en-IN" sz="2000" dirty="0" smtClean="0">
                <a:sym typeface="Wingdings" pitchFamily="2" charset="2"/>
              </a:rPr>
              <a:t> </a:t>
            </a:r>
          </a:p>
          <a:p>
            <a:pPr algn="just"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8193" name="Picture 1" descr="C:\Users\Knowgate.user10\Desktop\New folder\joomla\Day 5\Screenshots\s7.png"/>
          <p:cNvPicPr>
            <a:picLocks noChangeAspect="1" noChangeArrowheads="1"/>
          </p:cNvPicPr>
          <p:nvPr/>
        </p:nvPicPr>
        <p:blipFill>
          <a:blip r:embed="rId2"/>
          <a:srcRect t="14427" b="9980"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pPr algn="just">
              <a:buNone/>
            </a:pPr>
            <a:r>
              <a:rPr lang="en-IN" sz="2000" b="1" dirty="0" smtClean="0">
                <a:sym typeface="Wingdings" pitchFamily="2" charset="2"/>
              </a:rPr>
              <a:t>Step (7):  </a:t>
            </a:r>
            <a:r>
              <a:rPr lang="en-IN" sz="2000" dirty="0" smtClean="0">
                <a:sym typeface="Wingdings" pitchFamily="2" charset="2"/>
              </a:rPr>
              <a:t>Click on Tab “Install from folder”  and  Give path of the directory 	    where extracted folder is copied  	         	  	    	    </a:t>
            </a:r>
            <a:r>
              <a:rPr lang="en-IN" sz="2000" b="1" dirty="0" smtClean="0">
                <a:sym typeface="Wingdings" pitchFamily="2" charset="2"/>
              </a:rPr>
              <a:t>(</a:t>
            </a:r>
            <a:r>
              <a:rPr lang="en-IN" sz="2000" b="1" dirty="0" smtClean="0"/>
              <a:t>C:\wamp\www\joomla\tmp\Name of extracted folder) </a:t>
            </a:r>
            <a:r>
              <a:rPr lang="en-IN" sz="2000" dirty="0" smtClean="0"/>
              <a:t>and    	     Click on “Check and Install”</a:t>
            </a:r>
          </a:p>
          <a:p>
            <a:pPr algn="just"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26626" name="Picture 2" descr="C:\Users\Knowgate.user10\Desktop\New folder\joomla\Day 5\Screenshots\s10.png"/>
          <p:cNvPicPr>
            <a:picLocks noChangeAspect="1" noChangeArrowheads="1"/>
          </p:cNvPicPr>
          <p:nvPr/>
        </p:nvPicPr>
        <p:blipFill>
          <a:blip r:embed="rId2"/>
          <a:srcRect t="13492" b="9269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pPr algn="just">
              <a:buNone/>
            </a:pPr>
            <a:r>
              <a:rPr lang="en-IN" sz="2000" b="1" dirty="0" smtClean="0">
                <a:sym typeface="Wingdings" pitchFamily="2" charset="2"/>
              </a:rPr>
              <a:t>Step (8):  </a:t>
            </a:r>
            <a:r>
              <a:rPr lang="en-IN" sz="2000" dirty="0" smtClean="0">
                <a:sym typeface="Wingdings" pitchFamily="2" charset="2"/>
              </a:rPr>
              <a:t>Go to Extensions  Modules and Publish </a:t>
            </a:r>
            <a:r>
              <a:rPr lang="en-IN" sz="2000" dirty="0" err="1" smtClean="0">
                <a:sym typeface="Wingdings" pitchFamily="2" charset="2"/>
              </a:rPr>
              <a:t>Visforms</a:t>
            </a:r>
            <a:r>
              <a:rPr lang="en-IN" sz="2000" dirty="0" smtClean="0">
                <a:sym typeface="Wingdings" pitchFamily="2" charset="2"/>
              </a:rPr>
              <a:t> by Clicking on 	    red “x” symbol.  </a:t>
            </a:r>
            <a:endParaRPr lang="en-IN" sz="2000" dirty="0" smtClean="0"/>
          </a:p>
          <a:p>
            <a:pPr algn="just"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27650" name="Picture 2" descr="C:\Users\Knowgate.user10\Desktop\New folder\joomla\Day 5\Screenshots\s11.png"/>
          <p:cNvPicPr>
            <a:picLocks noChangeAspect="1" noChangeArrowheads="1"/>
          </p:cNvPicPr>
          <p:nvPr/>
        </p:nvPicPr>
        <p:blipFill>
          <a:blip r:embed="rId2"/>
          <a:srcRect t="14173" b="29264"/>
          <a:stretch>
            <a:fillRect/>
          </a:stretch>
        </p:blipFill>
        <p:spPr bwMode="auto">
          <a:xfrm>
            <a:off x="0" y="838200"/>
            <a:ext cx="7239000" cy="2971800"/>
          </a:xfrm>
          <a:prstGeom prst="rect">
            <a:avLst/>
          </a:prstGeom>
          <a:noFill/>
        </p:spPr>
      </p:pic>
      <p:pic>
        <p:nvPicPr>
          <p:cNvPr id="27651" name="Picture 3" descr="C:\Users\Knowgate.user10\Desktop\New folder\joomla\Day 5\Screenshots\s12.png"/>
          <p:cNvPicPr>
            <a:picLocks noChangeAspect="1" noChangeArrowheads="1"/>
          </p:cNvPicPr>
          <p:nvPr/>
        </p:nvPicPr>
        <p:blipFill>
          <a:blip r:embed="rId3"/>
          <a:srcRect t="14427" b="35178"/>
          <a:stretch>
            <a:fillRect/>
          </a:stretch>
        </p:blipFill>
        <p:spPr bwMode="auto">
          <a:xfrm>
            <a:off x="1600200" y="3810000"/>
            <a:ext cx="7315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438</Words>
  <Application>Microsoft Office PowerPoint</Application>
  <PresentationFormat>On-screen Show (4:3)</PresentationFormat>
  <Paragraphs>94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EXTENSIONS</vt:lpstr>
      <vt:lpstr>INSTALLING EXTENSION</vt:lpstr>
      <vt:lpstr>Slide 5</vt:lpstr>
      <vt:lpstr>Slide 6</vt:lpstr>
      <vt:lpstr>Slide 7</vt:lpstr>
      <vt:lpstr>Slide 8</vt:lpstr>
      <vt:lpstr>Slide 9</vt:lpstr>
      <vt:lpstr>CREATING FORMS USING VISFORMS EXTENSION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DISPLAY FORM RESULTS</vt:lpstr>
      <vt:lpstr>Slide 22</vt:lpstr>
      <vt:lpstr>Slide 23</vt:lpstr>
      <vt:lpstr>Slide 24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Knowgate.user10</dc:creator>
  <cp:lastModifiedBy>Knowgate.user10</cp:lastModifiedBy>
  <cp:revision>56</cp:revision>
  <dcterms:created xsi:type="dcterms:W3CDTF">2017-03-01T07:21:44Z</dcterms:created>
  <dcterms:modified xsi:type="dcterms:W3CDTF">2017-03-03T04:19:34Z</dcterms:modified>
</cp:coreProperties>
</file>