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73" r:id="rId4"/>
    <p:sldId id="274" r:id="rId5"/>
    <p:sldId id="275" r:id="rId6"/>
    <p:sldId id="279" r:id="rId7"/>
    <p:sldId id="280" r:id="rId8"/>
    <p:sldId id="281" r:id="rId9"/>
    <p:sldId id="282" r:id="rId10"/>
    <p:sldId id="276" r:id="rId11"/>
    <p:sldId id="277" r:id="rId12"/>
    <p:sldId id="278"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2D0979-D107-4E26-8F6B-41B76037DED0}" type="datetimeFigureOut">
              <a:rPr lang="en-US" smtClean="0"/>
              <a:pPr/>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23997-7121-4453-A2C8-3CFDF832D66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2D0979-D107-4E26-8F6B-41B76037DED0}" type="datetimeFigureOut">
              <a:rPr lang="en-US" smtClean="0"/>
              <a:pPr/>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23997-7121-4453-A2C8-3CFDF832D6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2D0979-D107-4E26-8F6B-41B76037DED0}" type="datetimeFigureOut">
              <a:rPr lang="en-US" smtClean="0"/>
              <a:pPr/>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23997-7121-4453-A2C8-3CFDF832D6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2D0979-D107-4E26-8F6B-41B76037DED0}" type="datetimeFigureOut">
              <a:rPr lang="en-US" smtClean="0"/>
              <a:pPr/>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23997-7121-4453-A2C8-3CFDF832D6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2D0979-D107-4E26-8F6B-41B76037DED0}" type="datetimeFigureOut">
              <a:rPr lang="en-US" smtClean="0"/>
              <a:pPr/>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23997-7121-4453-A2C8-3CFDF832D66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2D0979-D107-4E26-8F6B-41B76037DED0}" type="datetimeFigureOut">
              <a:rPr lang="en-US" smtClean="0"/>
              <a:pPr/>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23997-7121-4453-A2C8-3CFDF832D6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2D0979-D107-4E26-8F6B-41B76037DED0}" type="datetimeFigureOut">
              <a:rPr lang="en-US" smtClean="0"/>
              <a:pPr/>
              <a:t>7/20/2018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623997-7121-4453-A2C8-3CFDF832D6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2D0979-D107-4E26-8F6B-41B76037DED0}" type="datetimeFigureOut">
              <a:rPr lang="en-US" smtClean="0"/>
              <a:pPr/>
              <a:t>7/20/2018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623997-7121-4453-A2C8-3CFDF832D6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2D0979-D107-4E26-8F6B-41B76037DED0}" type="datetimeFigureOut">
              <a:rPr lang="en-US" smtClean="0"/>
              <a:pPr/>
              <a:t>7/20/2018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623997-7121-4453-A2C8-3CFDF832D6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D0979-D107-4E26-8F6B-41B76037DED0}" type="datetimeFigureOut">
              <a:rPr lang="en-US" smtClean="0"/>
              <a:pPr/>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23997-7121-4453-A2C8-3CFDF832D6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D0979-D107-4E26-8F6B-41B76037DED0}" type="datetimeFigureOut">
              <a:rPr lang="en-US" smtClean="0"/>
              <a:pPr/>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23997-7121-4453-A2C8-3CFDF832D66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2D0979-D107-4E26-8F6B-41B76037DED0}" type="datetimeFigureOut">
              <a:rPr lang="en-US" smtClean="0"/>
              <a:pPr/>
              <a:t>7/20/2018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623997-7121-4453-A2C8-3CFDF832D6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3071810"/>
            <a:ext cx="8072494" cy="3286148"/>
          </a:xfrm>
        </p:spPr>
        <p:txBody>
          <a:bodyPr/>
          <a:lstStyle/>
          <a:p>
            <a:r>
              <a:rPr lang="en-US" b="1" dirty="0">
                <a:solidFill>
                  <a:srgbClr val="002060"/>
                </a:solidFill>
              </a:rPr>
              <a:t>CONTENT MANAGEMENT </a:t>
            </a:r>
            <a:r>
              <a:rPr lang="en-US" b="1" dirty="0" smtClean="0">
                <a:solidFill>
                  <a:srgbClr val="002060"/>
                </a:solidFill>
              </a:rPr>
              <a:t>SYSTEM</a:t>
            </a:r>
          </a:p>
          <a:p>
            <a:r>
              <a:rPr lang="en-US" dirty="0" smtClean="0">
                <a:solidFill>
                  <a:srgbClr val="00B050"/>
                </a:solidFill>
                <a:effectLst>
                  <a:outerShdw blurRad="38100" dist="38100" dir="2700000" algn="tl">
                    <a:srgbClr val="C0C0C0"/>
                  </a:outerShdw>
                </a:effectLst>
                <a:ea typeface="굴림" pitchFamily="32" charset="-127"/>
              </a:rPr>
              <a:t>Presented by</a:t>
            </a:r>
            <a:r>
              <a:rPr lang="en-US" b="1" dirty="0" smtClean="0">
                <a:solidFill>
                  <a:srgbClr val="00B050"/>
                </a:solidFill>
                <a:effectLst>
                  <a:outerShdw blurRad="38100" dist="38100" dir="2700000" algn="tl">
                    <a:srgbClr val="C0C0C0"/>
                  </a:outerShdw>
                </a:effectLst>
                <a:ea typeface="굴림" pitchFamily="32" charset="-127"/>
              </a:rPr>
              <a:t>: </a:t>
            </a:r>
          </a:p>
          <a:p>
            <a:r>
              <a:rPr lang="en-US" b="1" dirty="0" err="1" smtClean="0">
                <a:solidFill>
                  <a:srgbClr val="00B050"/>
                </a:solidFill>
                <a:effectLst>
                  <a:outerShdw blurRad="38100" dist="38100" dir="2700000" algn="tl">
                    <a:srgbClr val="C0C0C0"/>
                  </a:outerShdw>
                </a:effectLst>
                <a:ea typeface="굴림" pitchFamily="32" charset="-127"/>
              </a:rPr>
              <a:t>Mukesh</a:t>
            </a:r>
            <a:r>
              <a:rPr lang="en-US" b="1" dirty="0" smtClean="0">
                <a:solidFill>
                  <a:srgbClr val="00B050"/>
                </a:solidFill>
                <a:effectLst>
                  <a:outerShdw blurRad="38100" dist="38100" dir="2700000" algn="tl">
                    <a:srgbClr val="C0C0C0"/>
                  </a:outerShdw>
                </a:effectLst>
                <a:ea typeface="굴림" pitchFamily="32" charset="-127"/>
              </a:rPr>
              <a:t> A. </a:t>
            </a:r>
            <a:r>
              <a:rPr lang="en-US" b="1" dirty="0" err="1" smtClean="0">
                <a:solidFill>
                  <a:srgbClr val="00B050"/>
                </a:solidFill>
                <a:effectLst>
                  <a:outerShdw blurRad="38100" dist="38100" dir="2700000" algn="tl">
                    <a:srgbClr val="C0C0C0"/>
                  </a:outerShdw>
                </a:effectLst>
                <a:ea typeface="굴림" pitchFamily="32" charset="-127"/>
              </a:rPr>
              <a:t>Pund</a:t>
            </a:r>
            <a:endParaRPr lang="en-US" b="1" dirty="0" smtClean="0">
              <a:solidFill>
                <a:srgbClr val="00B050"/>
              </a:solidFill>
              <a:effectLst>
                <a:outerShdw blurRad="38100" dist="38100" dir="2700000" algn="tl">
                  <a:srgbClr val="C0C0C0"/>
                </a:outerShdw>
              </a:effectLst>
              <a:ea typeface="굴림" pitchFamily="32" charset="-127"/>
            </a:endParaRPr>
          </a:p>
          <a:p>
            <a:r>
              <a:rPr lang="en-US" b="1" dirty="0" smtClean="0">
                <a:solidFill>
                  <a:srgbClr val="00B050"/>
                </a:solidFill>
                <a:effectLst>
                  <a:outerShdw blurRad="38100" dist="38100" dir="2700000" algn="tl">
                    <a:srgbClr val="C0C0C0"/>
                  </a:outerShdw>
                </a:effectLst>
                <a:ea typeface="굴림" pitchFamily="32" charset="-127"/>
              </a:rPr>
              <a:t>Sr. Principal </a:t>
            </a:r>
            <a:r>
              <a:rPr lang="en-US" b="1" dirty="0" smtClean="0">
                <a:solidFill>
                  <a:srgbClr val="00B050"/>
                </a:solidFill>
                <a:effectLst>
                  <a:outerShdw blurRad="38100" dist="38100" dir="2700000" algn="tl">
                    <a:srgbClr val="C0C0C0"/>
                  </a:outerShdw>
                </a:effectLst>
                <a:ea typeface="굴림" pitchFamily="32" charset="-127"/>
              </a:rPr>
              <a:t>Scientist</a:t>
            </a:r>
          </a:p>
          <a:p>
            <a:r>
              <a:rPr lang="en-US" b="1" dirty="0" smtClean="0">
                <a:solidFill>
                  <a:srgbClr val="00B050"/>
                </a:solidFill>
                <a:effectLst>
                  <a:outerShdw blurRad="38100" dist="38100" dir="2700000" algn="tl">
                    <a:srgbClr val="C0C0C0"/>
                  </a:outerShdw>
                </a:effectLst>
                <a:ea typeface="굴림" pitchFamily="32" charset="-127"/>
              </a:rPr>
              <a:t>CSIR-NISCAIR, New Delhi</a:t>
            </a:r>
          </a:p>
          <a:p>
            <a:endParaRPr lang="en-US" b="1" dirty="0">
              <a:solidFill>
                <a:srgbClr val="002060"/>
              </a:solidFill>
            </a:endParaRPr>
          </a:p>
          <a:p>
            <a:endParaRPr lang="en-US" b="1" dirty="0">
              <a:solidFill>
                <a:srgbClr val="00B050"/>
              </a:solidFill>
              <a:effectLst>
                <a:outerShdw blurRad="38100" dist="38100" dir="2700000" algn="tl">
                  <a:srgbClr val="C0C0C0"/>
                </a:outerShdw>
              </a:effectLst>
              <a:ea typeface="굴림" pitchFamily="32" charset="-127"/>
            </a:endParaRPr>
          </a:p>
        </p:txBody>
      </p:sp>
      <p:pic>
        <p:nvPicPr>
          <p:cNvPr id="4" name="Picture Placeholder 20" descr="joomla-logo.jpg"/>
          <p:cNvPicPr>
            <a:picLocks noGrp="1" noChangeAspect="1"/>
          </p:cNvPicPr>
          <p:nvPr>
            <p:ph type="pic" idx="1"/>
          </p:nvPr>
        </p:nvPicPr>
        <p:blipFill>
          <a:blip r:embed="rId2" cstate="print"/>
          <a:srcRect t="12500" b="12500"/>
          <a:stretch>
            <a:fillRect/>
          </a:stretch>
        </p:blipFill>
        <p:spPr>
          <a:xfrm>
            <a:off x="1785918" y="642918"/>
            <a:ext cx="5486400" cy="236220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Inserting a Record</a:t>
            </a:r>
            <a:endParaRPr lang="en-IN" b="1" dirty="0"/>
          </a:p>
        </p:txBody>
      </p:sp>
      <p:sp>
        <p:nvSpPr>
          <p:cNvPr id="3" name="Content Placeholder 2"/>
          <p:cNvSpPr>
            <a:spLocks noGrp="1"/>
          </p:cNvSpPr>
          <p:nvPr>
            <p:ph idx="1"/>
          </p:nvPr>
        </p:nvSpPr>
        <p:spPr>
          <a:xfrm>
            <a:off x="457200" y="1219200"/>
            <a:ext cx="8229600" cy="4906963"/>
          </a:xfrm>
        </p:spPr>
        <p:txBody>
          <a:bodyPr>
            <a:normAutofit/>
          </a:bodyPr>
          <a:lstStyle/>
          <a:p>
            <a:r>
              <a:rPr lang="en-IN" sz="2000" dirty="0" smtClean="0"/>
              <a:t>The </a:t>
            </a:r>
            <a:r>
              <a:rPr lang="en-IN" sz="2000" dirty="0" err="1" smtClean="0"/>
              <a:t>JDatabaseQuery</a:t>
            </a:r>
            <a:r>
              <a:rPr lang="en-IN" sz="2000" dirty="0" smtClean="0"/>
              <a:t> class provides a number of methods for building insert queries, the most common being insert, columns and values.</a:t>
            </a:r>
            <a:endParaRPr lang="en-IN" sz="2000" dirty="0"/>
          </a:p>
        </p:txBody>
      </p:sp>
      <p:sp>
        <p:nvSpPr>
          <p:cNvPr id="4" name="Rounded Rectangle 3"/>
          <p:cNvSpPr/>
          <p:nvPr/>
        </p:nvSpPr>
        <p:spPr>
          <a:xfrm>
            <a:off x="762000" y="1981200"/>
            <a:ext cx="7620000" cy="4648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N"/>
          </a:p>
        </p:txBody>
      </p:sp>
      <p:sp>
        <p:nvSpPr>
          <p:cNvPr id="5" name="TextBox 4"/>
          <p:cNvSpPr txBox="1"/>
          <p:nvPr/>
        </p:nvSpPr>
        <p:spPr>
          <a:xfrm>
            <a:off x="1066800" y="2209800"/>
            <a:ext cx="7010400" cy="4247317"/>
          </a:xfrm>
          <a:prstGeom prst="rect">
            <a:avLst/>
          </a:prstGeom>
          <a:noFill/>
        </p:spPr>
        <p:txBody>
          <a:bodyPr wrap="square" rtlCol="0">
            <a:spAutoFit/>
          </a:bodyPr>
          <a:lstStyle/>
          <a:p>
            <a:r>
              <a:rPr lang="en-IN" i="1" dirty="0" smtClean="0"/>
              <a:t>// Get a db connection.</a:t>
            </a:r>
            <a:r>
              <a:rPr lang="en-IN" dirty="0" smtClean="0"/>
              <a:t> </a:t>
            </a:r>
          </a:p>
          <a:p>
            <a:r>
              <a:rPr lang="en-IN" dirty="0" smtClean="0"/>
              <a:t>$db = JFactory::</a:t>
            </a:r>
            <a:r>
              <a:rPr lang="en-IN" dirty="0" err="1" smtClean="0"/>
              <a:t>getDbo</a:t>
            </a:r>
            <a:r>
              <a:rPr lang="en-IN" dirty="0" smtClean="0"/>
              <a:t>();   </a:t>
            </a:r>
          </a:p>
          <a:p>
            <a:r>
              <a:rPr lang="en-IN" i="1" dirty="0" smtClean="0"/>
              <a:t>// Create a new query object.</a:t>
            </a:r>
          </a:p>
          <a:p>
            <a:r>
              <a:rPr lang="en-IN" dirty="0" smtClean="0"/>
              <a:t> $query = $db-&gt;getQuery(</a:t>
            </a:r>
            <a:r>
              <a:rPr lang="en-IN" b="1" dirty="0" smtClean="0"/>
              <a:t>true</a:t>
            </a:r>
            <a:r>
              <a:rPr lang="en-IN" dirty="0" smtClean="0"/>
              <a:t>);  </a:t>
            </a:r>
          </a:p>
          <a:p>
            <a:r>
              <a:rPr lang="en-IN" dirty="0" smtClean="0"/>
              <a:t> </a:t>
            </a:r>
            <a:r>
              <a:rPr lang="en-IN" i="1" dirty="0" smtClean="0"/>
              <a:t>// Insert columns.</a:t>
            </a:r>
            <a:r>
              <a:rPr lang="en-IN" dirty="0" smtClean="0"/>
              <a:t> </a:t>
            </a:r>
          </a:p>
          <a:p>
            <a:r>
              <a:rPr lang="en-IN" dirty="0" smtClean="0"/>
              <a:t>$columns = array('</a:t>
            </a:r>
            <a:r>
              <a:rPr lang="en-IN" dirty="0" err="1" smtClean="0"/>
              <a:t>user_id</a:t>
            </a:r>
            <a:r>
              <a:rPr lang="en-IN" dirty="0" smtClean="0"/>
              <a:t>', '</a:t>
            </a:r>
            <a:r>
              <a:rPr lang="en-IN" dirty="0" err="1" smtClean="0"/>
              <a:t>profile_key</a:t>
            </a:r>
            <a:r>
              <a:rPr lang="en-IN" dirty="0" smtClean="0"/>
              <a:t>', '</a:t>
            </a:r>
            <a:r>
              <a:rPr lang="en-IN" dirty="0" err="1" smtClean="0"/>
              <a:t>profile_value','ordering</a:t>
            </a:r>
            <a:r>
              <a:rPr lang="en-IN" dirty="0" smtClean="0"/>
              <a:t>'); </a:t>
            </a:r>
          </a:p>
          <a:p>
            <a:r>
              <a:rPr lang="en-IN" dirty="0" smtClean="0"/>
              <a:t> </a:t>
            </a:r>
            <a:r>
              <a:rPr lang="en-IN" i="1" dirty="0" smtClean="0"/>
              <a:t>// Insert values.</a:t>
            </a:r>
            <a:r>
              <a:rPr lang="en-IN" dirty="0" smtClean="0"/>
              <a:t> </a:t>
            </a:r>
          </a:p>
          <a:p>
            <a:r>
              <a:rPr lang="en-IN" dirty="0" smtClean="0"/>
              <a:t>$values = array(1001, $db-&gt;quote('</a:t>
            </a:r>
            <a:r>
              <a:rPr lang="en-IN" dirty="0" err="1" smtClean="0"/>
              <a:t>custom.message</a:t>
            </a:r>
            <a:r>
              <a:rPr lang="en-IN" dirty="0" smtClean="0"/>
              <a:t>'),</a:t>
            </a:r>
          </a:p>
          <a:p>
            <a:r>
              <a:rPr lang="en-IN" dirty="0" smtClean="0"/>
              <a:t> $db-&gt;quote('Inserting a record using insert()'), 1);  </a:t>
            </a:r>
          </a:p>
          <a:p>
            <a:r>
              <a:rPr lang="en-IN" dirty="0" smtClean="0"/>
              <a:t> </a:t>
            </a:r>
            <a:r>
              <a:rPr lang="en-IN" i="1" dirty="0" smtClean="0"/>
              <a:t>// Prepare the insert query.</a:t>
            </a:r>
            <a:r>
              <a:rPr lang="en-IN" dirty="0" smtClean="0"/>
              <a:t> $query -&gt;insert($db&gt;</a:t>
            </a:r>
            <a:r>
              <a:rPr lang="en-IN" dirty="0" err="1" smtClean="0"/>
              <a:t>quoteName</a:t>
            </a:r>
            <a:r>
              <a:rPr lang="en-IN" dirty="0" smtClean="0"/>
              <a:t>('#__user_profiles')) -&gt;columns($db-&gt;</a:t>
            </a:r>
            <a:r>
              <a:rPr lang="en-IN" dirty="0" err="1" smtClean="0"/>
              <a:t>quoteName</a:t>
            </a:r>
            <a:r>
              <a:rPr lang="en-IN" dirty="0" smtClean="0"/>
              <a:t>($columns)) -&gt;values(implode(',', $values));  </a:t>
            </a:r>
          </a:p>
          <a:p>
            <a:r>
              <a:rPr lang="en-IN" dirty="0" smtClean="0"/>
              <a:t> </a:t>
            </a:r>
            <a:r>
              <a:rPr lang="en-IN" i="1" dirty="0" smtClean="0"/>
              <a:t>// Set the query using our newly populated query object and execute it.</a:t>
            </a:r>
            <a:r>
              <a:rPr lang="en-IN" dirty="0" smtClean="0"/>
              <a:t> $db-&gt;</a:t>
            </a:r>
            <a:r>
              <a:rPr lang="en-IN" dirty="0" err="1" smtClean="0"/>
              <a:t>setQuery</a:t>
            </a:r>
            <a:r>
              <a:rPr lang="en-IN" dirty="0" smtClean="0"/>
              <a:t>($query); </a:t>
            </a:r>
          </a:p>
          <a:p>
            <a:r>
              <a:rPr lang="en-IN" dirty="0" smtClean="0"/>
              <a:t>$db-&gt;execute();</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IN" b="1" dirty="0" smtClean="0"/>
              <a:t>Updating a Record</a:t>
            </a:r>
            <a:endParaRPr lang="en-IN" b="1" dirty="0"/>
          </a:p>
        </p:txBody>
      </p:sp>
      <p:sp>
        <p:nvSpPr>
          <p:cNvPr id="3" name="Content Placeholder 2"/>
          <p:cNvSpPr>
            <a:spLocks noGrp="1"/>
          </p:cNvSpPr>
          <p:nvPr>
            <p:ph idx="1"/>
          </p:nvPr>
        </p:nvSpPr>
        <p:spPr>
          <a:xfrm>
            <a:off x="457200" y="1066800"/>
            <a:ext cx="8229600" cy="4906963"/>
          </a:xfrm>
        </p:spPr>
        <p:txBody>
          <a:bodyPr>
            <a:normAutofit/>
          </a:bodyPr>
          <a:lstStyle/>
          <a:p>
            <a:pPr>
              <a:buNone/>
            </a:pPr>
            <a:r>
              <a:rPr lang="en-IN" sz="2000" dirty="0" smtClean="0"/>
              <a:t>The </a:t>
            </a:r>
            <a:r>
              <a:rPr lang="en-IN" sz="2000" dirty="0" err="1" smtClean="0"/>
              <a:t>JDatabaseQuery</a:t>
            </a:r>
            <a:r>
              <a:rPr lang="en-IN" sz="2000" dirty="0" smtClean="0"/>
              <a:t> class also provides methods for building update queries, in particular update and set. </a:t>
            </a:r>
            <a:endParaRPr lang="en-IN" sz="2000" dirty="0"/>
          </a:p>
        </p:txBody>
      </p:sp>
      <p:sp>
        <p:nvSpPr>
          <p:cNvPr id="4" name="Rounded Rectangle 3"/>
          <p:cNvSpPr/>
          <p:nvPr/>
        </p:nvSpPr>
        <p:spPr>
          <a:xfrm>
            <a:off x="228600" y="1752600"/>
            <a:ext cx="8686800" cy="48768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N"/>
          </a:p>
        </p:txBody>
      </p:sp>
      <p:sp>
        <p:nvSpPr>
          <p:cNvPr id="5" name="TextBox 4"/>
          <p:cNvSpPr txBox="1"/>
          <p:nvPr/>
        </p:nvSpPr>
        <p:spPr>
          <a:xfrm>
            <a:off x="457200" y="1828800"/>
            <a:ext cx="8305800" cy="4800600"/>
          </a:xfrm>
          <a:prstGeom prst="rect">
            <a:avLst/>
          </a:prstGeom>
          <a:noFill/>
        </p:spPr>
        <p:txBody>
          <a:bodyPr wrap="square" rtlCol="0">
            <a:spAutoFit/>
          </a:bodyPr>
          <a:lstStyle/>
          <a:p>
            <a:r>
              <a:rPr lang="en-IN" dirty="0" smtClean="0"/>
              <a:t>$db = JFactory::</a:t>
            </a:r>
            <a:r>
              <a:rPr lang="en-IN" dirty="0" err="1" smtClean="0"/>
              <a:t>getDbo</a:t>
            </a:r>
            <a:r>
              <a:rPr lang="en-IN" dirty="0" smtClean="0"/>
              <a:t>(); </a:t>
            </a:r>
          </a:p>
          <a:p>
            <a:r>
              <a:rPr lang="en-IN" dirty="0" smtClean="0"/>
              <a:t> </a:t>
            </a:r>
          </a:p>
          <a:p>
            <a:r>
              <a:rPr lang="en-IN" dirty="0" smtClean="0"/>
              <a:t> $query = $db-&gt;getQuery(</a:t>
            </a:r>
            <a:r>
              <a:rPr lang="en-IN" b="1" dirty="0" smtClean="0"/>
              <a:t>true</a:t>
            </a:r>
            <a:r>
              <a:rPr lang="en-IN" dirty="0" smtClean="0"/>
              <a:t>);   </a:t>
            </a:r>
          </a:p>
          <a:p>
            <a:r>
              <a:rPr lang="en-IN" i="1" dirty="0" smtClean="0"/>
              <a:t>// Fields to update.</a:t>
            </a:r>
            <a:r>
              <a:rPr lang="en-IN" dirty="0" smtClean="0"/>
              <a:t> </a:t>
            </a:r>
          </a:p>
          <a:p>
            <a:r>
              <a:rPr lang="en-IN" dirty="0" smtClean="0"/>
              <a:t>$fields = array( </a:t>
            </a:r>
          </a:p>
          <a:p>
            <a:r>
              <a:rPr lang="en-IN" dirty="0" smtClean="0"/>
              <a:t>$db-&gt;</a:t>
            </a:r>
            <a:r>
              <a:rPr lang="en-IN" dirty="0" err="1" smtClean="0"/>
              <a:t>quoteName</a:t>
            </a:r>
            <a:r>
              <a:rPr lang="en-IN" dirty="0" smtClean="0"/>
              <a:t>('</a:t>
            </a:r>
            <a:r>
              <a:rPr lang="en-IN" dirty="0" err="1" smtClean="0"/>
              <a:t>profile_value</a:t>
            </a:r>
            <a:r>
              <a:rPr lang="en-IN" dirty="0" smtClean="0"/>
              <a:t>') . ' = ' . $db-&gt;quote('Updating custom message for user 1001.'), </a:t>
            </a:r>
          </a:p>
          <a:p>
            <a:r>
              <a:rPr lang="en-IN" dirty="0" smtClean="0"/>
              <a:t>$db-&gt;</a:t>
            </a:r>
            <a:r>
              <a:rPr lang="en-IN" dirty="0" err="1" smtClean="0"/>
              <a:t>quoteName</a:t>
            </a:r>
            <a:r>
              <a:rPr lang="en-IN" dirty="0" smtClean="0"/>
              <a:t>('ordering') . ' = 2' );</a:t>
            </a:r>
          </a:p>
          <a:p>
            <a:r>
              <a:rPr lang="en-IN" dirty="0" smtClean="0"/>
              <a:t>  </a:t>
            </a:r>
          </a:p>
          <a:p>
            <a:r>
              <a:rPr lang="en-IN" i="1" dirty="0" smtClean="0"/>
              <a:t>// Conditions for which records should be updated.</a:t>
            </a:r>
            <a:r>
              <a:rPr lang="en-IN" dirty="0" smtClean="0"/>
              <a:t> </a:t>
            </a:r>
          </a:p>
          <a:p>
            <a:r>
              <a:rPr lang="en-IN" dirty="0" smtClean="0"/>
              <a:t>$conditions = array( </a:t>
            </a:r>
          </a:p>
          <a:p>
            <a:r>
              <a:rPr lang="en-IN" dirty="0" smtClean="0"/>
              <a:t>$db-&gt;</a:t>
            </a:r>
            <a:r>
              <a:rPr lang="en-IN" dirty="0" err="1" smtClean="0"/>
              <a:t>quoteName</a:t>
            </a:r>
            <a:r>
              <a:rPr lang="en-IN" dirty="0" smtClean="0"/>
              <a:t>('</a:t>
            </a:r>
            <a:r>
              <a:rPr lang="en-IN" dirty="0" err="1" smtClean="0"/>
              <a:t>user_id</a:t>
            </a:r>
            <a:r>
              <a:rPr lang="en-IN" dirty="0" smtClean="0"/>
              <a:t>') . ' = 42', </a:t>
            </a:r>
          </a:p>
          <a:p>
            <a:r>
              <a:rPr lang="en-IN" dirty="0" smtClean="0"/>
              <a:t>$db&gt;</a:t>
            </a:r>
            <a:r>
              <a:rPr lang="en-IN" dirty="0" err="1" smtClean="0"/>
              <a:t>quoteName</a:t>
            </a:r>
            <a:r>
              <a:rPr lang="en-IN" dirty="0" smtClean="0"/>
              <a:t>('</a:t>
            </a:r>
            <a:r>
              <a:rPr lang="en-IN" dirty="0" err="1" smtClean="0"/>
              <a:t>profile_key</a:t>
            </a:r>
            <a:r>
              <a:rPr lang="en-IN" dirty="0" smtClean="0"/>
              <a:t>') . ' = ' . $db-&gt;quote('</a:t>
            </a:r>
            <a:r>
              <a:rPr lang="en-IN" dirty="0" err="1" smtClean="0"/>
              <a:t>custom.message</a:t>
            </a:r>
            <a:r>
              <a:rPr lang="en-IN" dirty="0" smtClean="0"/>
              <a:t>') );   </a:t>
            </a:r>
          </a:p>
          <a:p>
            <a:r>
              <a:rPr lang="en-IN" dirty="0" smtClean="0"/>
              <a:t>$query&gt;update($db&gt;</a:t>
            </a:r>
            <a:r>
              <a:rPr lang="en-IN" dirty="0" err="1" smtClean="0"/>
              <a:t>quoteName</a:t>
            </a:r>
            <a:r>
              <a:rPr lang="en-IN" dirty="0" smtClean="0"/>
              <a:t>('#__user_profiles'))&gt;set($fields)&gt;where($conditions);  </a:t>
            </a:r>
          </a:p>
          <a:p>
            <a:r>
              <a:rPr lang="en-IN" dirty="0" smtClean="0"/>
              <a:t>$db-&gt;</a:t>
            </a:r>
            <a:r>
              <a:rPr lang="en-IN" dirty="0" err="1" smtClean="0"/>
              <a:t>setQuery</a:t>
            </a:r>
            <a:r>
              <a:rPr lang="en-IN" dirty="0" smtClean="0"/>
              <a:t>($query);   </a:t>
            </a:r>
          </a:p>
          <a:p>
            <a:r>
              <a:rPr lang="en-IN" dirty="0" smtClean="0"/>
              <a:t>$result = $db-&gt;execute();</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IN" b="1" dirty="0" smtClean="0"/>
              <a:t>Deleting a Record</a:t>
            </a:r>
            <a:endParaRPr lang="en-IN" b="1" dirty="0"/>
          </a:p>
        </p:txBody>
      </p:sp>
      <p:sp>
        <p:nvSpPr>
          <p:cNvPr id="5" name="Rounded Rectangle 4"/>
          <p:cNvSpPr/>
          <p:nvPr/>
        </p:nvSpPr>
        <p:spPr>
          <a:xfrm>
            <a:off x="228600" y="1371600"/>
            <a:ext cx="8686800" cy="52578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N"/>
          </a:p>
        </p:txBody>
      </p:sp>
      <p:sp>
        <p:nvSpPr>
          <p:cNvPr id="6" name="TextBox 5"/>
          <p:cNvSpPr txBox="1"/>
          <p:nvPr/>
        </p:nvSpPr>
        <p:spPr>
          <a:xfrm>
            <a:off x="457200" y="1966079"/>
            <a:ext cx="8305800" cy="3139321"/>
          </a:xfrm>
          <a:prstGeom prst="rect">
            <a:avLst/>
          </a:prstGeom>
          <a:noFill/>
        </p:spPr>
        <p:txBody>
          <a:bodyPr wrap="square" rtlCol="0">
            <a:spAutoFit/>
          </a:bodyPr>
          <a:lstStyle/>
          <a:p>
            <a:r>
              <a:rPr lang="en-IN" dirty="0" smtClean="0"/>
              <a:t>$db = JFactory::</a:t>
            </a:r>
            <a:r>
              <a:rPr lang="en-IN" dirty="0" err="1" smtClean="0"/>
              <a:t>getDbo</a:t>
            </a:r>
            <a:r>
              <a:rPr lang="en-IN" dirty="0" smtClean="0"/>
              <a:t>();   </a:t>
            </a:r>
          </a:p>
          <a:p>
            <a:r>
              <a:rPr lang="en-IN" dirty="0" smtClean="0"/>
              <a:t>$query = $db-&gt;getQuery(</a:t>
            </a:r>
            <a:r>
              <a:rPr lang="en-IN" b="1" dirty="0" smtClean="0"/>
              <a:t>true</a:t>
            </a:r>
            <a:r>
              <a:rPr lang="en-IN" dirty="0" smtClean="0"/>
              <a:t>);  </a:t>
            </a:r>
          </a:p>
          <a:p>
            <a:endParaRPr lang="en-IN" dirty="0" smtClean="0"/>
          </a:p>
          <a:p>
            <a:r>
              <a:rPr lang="en-IN" dirty="0" smtClean="0"/>
              <a:t> </a:t>
            </a:r>
            <a:r>
              <a:rPr lang="en-IN" i="1" dirty="0" smtClean="0"/>
              <a:t>// delete all custom keys for user 1001.</a:t>
            </a:r>
          </a:p>
          <a:p>
            <a:r>
              <a:rPr lang="en-IN" dirty="0" smtClean="0"/>
              <a:t> </a:t>
            </a:r>
          </a:p>
          <a:p>
            <a:r>
              <a:rPr lang="en-IN" dirty="0" smtClean="0"/>
              <a:t>$conditions = array( $db-&gt;</a:t>
            </a:r>
            <a:r>
              <a:rPr lang="en-IN" dirty="0" err="1" smtClean="0"/>
              <a:t>quoteName</a:t>
            </a:r>
            <a:r>
              <a:rPr lang="en-IN" dirty="0" smtClean="0"/>
              <a:t>('</a:t>
            </a:r>
            <a:r>
              <a:rPr lang="en-IN" dirty="0" err="1" smtClean="0"/>
              <a:t>user_id</a:t>
            </a:r>
            <a:r>
              <a:rPr lang="en-IN" dirty="0" smtClean="0"/>
              <a:t>') . ' = 1001',</a:t>
            </a:r>
          </a:p>
          <a:p>
            <a:r>
              <a:rPr lang="en-IN" dirty="0" smtClean="0"/>
              <a:t>$db-&gt;</a:t>
            </a:r>
            <a:r>
              <a:rPr lang="en-IN" dirty="0" err="1" smtClean="0"/>
              <a:t>quoteName</a:t>
            </a:r>
            <a:r>
              <a:rPr lang="en-IN" dirty="0" smtClean="0"/>
              <a:t>('</a:t>
            </a:r>
            <a:r>
              <a:rPr lang="en-IN" dirty="0" err="1" smtClean="0"/>
              <a:t>profile_key</a:t>
            </a:r>
            <a:r>
              <a:rPr lang="en-IN" dirty="0" smtClean="0"/>
              <a:t>') . ' = ' . $db-&gt;quote('custom.%') );  </a:t>
            </a:r>
          </a:p>
          <a:p>
            <a:r>
              <a:rPr lang="en-IN" dirty="0" smtClean="0"/>
              <a:t>$query-&gt;delete($db-&gt;</a:t>
            </a:r>
            <a:r>
              <a:rPr lang="en-IN" dirty="0" err="1" smtClean="0"/>
              <a:t>quoteName</a:t>
            </a:r>
            <a:r>
              <a:rPr lang="en-IN" dirty="0" smtClean="0"/>
              <a:t>('#__user_profiles')); </a:t>
            </a:r>
          </a:p>
          <a:p>
            <a:r>
              <a:rPr lang="en-IN" dirty="0" smtClean="0"/>
              <a:t>$query-&gt;where($conditions);  </a:t>
            </a:r>
          </a:p>
          <a:p>
            <a:r>
              <a:rPr lang="en-IN" dirty="0" smtClean="0"/>
              <a:t>$db-&gt;</a:t>
            </a:r>
            <a:r>
              <a:rPr lang="en-IN" dirty="0" err="1" smtClean="0"/>
              <a:t>setQuery</a:t>
            </a:r>
            <a:r>
              <a:rPr lang="en-IN" dirty="0" smtClean="0"/>
              <a:t>($query);  </a:t>
            </a:r>
          </a:p>
          <a:p>
            <a:r>
              <a:rPr lang="en-IN" dirty="0" smtClean="0"/>
              <a:t>$result = $db-&gt;execute();</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00347" y="1700808"/>
            <a:ext cx="4343305" cy="175432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p>
          <a:p>
            <a:pPr algn="ct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428604"/>
            <a:ext cx="8072494" cy="5929354"/>
          </a:xfrm>
        </p:spPr>
        <p:txBody>
          <a:bodyPr>
            <a:normAutofit/>
          </a:bodyPr>
          <a:lstStyle/>
          <a:p>
            <a:endParaRPr lang="en-US" sz="6000" b="1" dirty="0" smtClean="0">
              <a:solidFill>
                <a:srgbClr val="002060"/>
              </a:solidFill>
            </a:endParaRPr>
          </a:p>
          <a:p>
            <a:r>
              <a:rPr lang="en-US" sz="6000" b="1" dirty="0" smtClean="0">
                <a:solidFill>
                  <a:srgbClr val="002060"/>
                </a:solidFill>
              </a:rPr>
              <a:t>JOOMLA ACCESSING DATABASE USING JDATABASE	</a:t>
            </a:r>
            <a:endParaRPr lang="en-US" sz="6000" b="1" dirty="0">
              <a:solidFill>
                <a:srgbClr val="002060"/>
              </a:solidFill>
            </a:endParaRPr>
          </a:p>
          <a:p>
            <a:endParaRPr lang="en-US" dirty="0" smtClean="0">
              <a:solidFill>
                <a:srgbClr val="00B050"/>
              </a:solidFill>
              <a:effectLst>
                <a:outerShdw blurRad="38100" dist="38100" dir="2700000" algn="tl">
                  <a:srgbClr val="C0C0C0"/>
                </a:outerShdw>
              </a:effectLst>
              <a:ea typeface="굴림" pitchFamily="32"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429000"/>
          </a:xfrm>
        </p:spPr>
        <p:txBody>
          <a:bodyPr>
            <a:noAutofit/>
          </a:bodyPr>
          <a:lstStyle/>
          <a:p>
            <a:r>
              <a:rPr lang="en-IN" sz="2000" dirty="0" err="1" smtClean="0"/>
              <a:t>Joomla</a:t>
            </a:r>
            <a:r>
              <a:rPr lang="en-IN" sz="2000" dirty="0" smtClean="0"/>
              <a:t> provides a sophisticated database abstraction layer to simplify the usage for third party developers. </a:t>
            </a:r>
          </a:p>
          <a:p>
            <a:endParaRPr lang="en-IN" sz="2000" dirty="0" smtClean="0"/>
          </a:p>
          <a:p>
            <a:r>
              <a:rPr lang="en-IN" sz="2000" dirty="0" err="1" smtClean="0"/>
              <a:t>Joomla</a:t>
            </a:r>
            <a:r>
              <a:rPr lang="en-IN" sz="2000" dirty="0" smtClean="0"/>
              <a:t> Platform API provide additional functionality which extends the database layer further, and includes features such as connectors to a greater variety of database servers and the query chaining to improve readability of connection code and simplify SQL coding.</a:t>
            </a:r>
          </a:p>
          <a:p>
            <a:endParaRPr lang="en-IN" sz="2000" dirty="0" smtClean="0"/>
          </a:p>
          <a:p>
            <a:r>
              <a:rPr lang="en-IN" sz="2000" dirty="0" err="1" smtClean="0"/>
              <a:t>Joomla</a:t>
            </a:r>
            <a:r>
              <a:rPr lang="en-IN" sz="2000" dirty="0" smtClean="0"/>
              <a:t> can use different kinds of SQL database systems and run in a variety of environments with different table-prefixes. </a:t>
            </a:r>
          </a:p>
        </p:txBody>
      </p:sp>
      <p:sp>
        <p:nvSpPr>
          <p:cNvPr id="4" name="Title 7"/>
          <p:cNvSpPr>
            <a:spLocks noGrp="1"/>
          </p:cNvSpPr>
          <p:nvPr>
            <p:ph type="title"/>
          </p:nvPr>
        </p:nvSpPr>
        <p:spPr>
          <a:xfrm>
            <a:off x="228600" y="274638"/>
            <a:ext cx="8610600" cy="185896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IN" sz="4000" b="1" dirty="0" smtClean="0"/>
              <a:t>Accessing Database using </a:t>
            </a:r>
            <a:r>
              <a:rPr lang="en-IN" sz="4000" b="1" dirty="0" err="1" smtClean="0"/>
              <a:t>JDatabase</a:t>
            </a:r>
            <a:endParaRPr lang="en-IN"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IN" sz="2000" dirty="0" smtClean="0"/>
              <a:t>In addition to these functions, the class automatically creates the database connection. Besides instantiating the object you need just two lines of code to get a result from the database in a variety of formats. Using the </a:t>
            </a:r>
            <a:r>
              <a:rPr lang="en-IN" sz="2000" dirty="0" err="1" smtClean="0"/>
              <a:t>Joomla</a:t>
            </a:r>
            <a:r>
              <a:rPr lang="en-IN" sz="2000" dirty="0" smtClean="0"/>
              <a:t> database layer ensures a maximum of compatibility and flexibility for your extension.</a:t>
            </a:r>
          </a:p>
          <a:p>
            <a:r>
              <a:rPr lang="en-IN" sz="2000" dirty="0" err="1" smtClean="0"/>
              <a:t>Joomla's</a:t>
            </a:r>
            <a:r>
              <a:rPr lang="en-IN" sz="2000" dirty="0" smtClean="0"/>
              <a:t> database querying has changed since the new </a:t>
            </a:r>
            <a:r>
              <a:rPr lang="en-IN" sz="2000" dirty="0" err="1" smtClean="0"/>
              <a:t>Joomla</a:t>
            </a:r>
            <a:r>
              <a:rPr lang="en-IN" sz="2000" dirty="0" smtClean="0"/>
              <a:t> Framework was introduced "query chaining" is now the recommended method for building database queries (string queries are still supported).</a:t>
            </a:r>
          </a:p>
          <a:p>
            <a:r>
              <a:rPr lang="en-IN" sz="2000" dirty="0" smtClean="0"/>
              <a:t>Query chaining refers to a method of connecting a number of methods, one after the other, with each method returning an object that can support the next method, improving readability and simplifying code.</a:t>
            </a:r>
          </a:p>
          <a:p>
            <a:pPr marL="0" indent="0" algn="just">
              <a:buNone/>
            </a:pPr>
            <a:r>
              <a:rPr lang="en-IN" sz="2000" dirty="0" smtClean="0"/>
              <a:t>To obtain a new instance of the </a:t>
            </a:r>
            <a:r>
              <a:rPr lang="en-IN" sz="2000" dirty="0" err="1" smtClean="0"/>
              <a:t>JDatabaseQuery</a:t>
            </a:r>
            <a:r>
              <a:rPr lang="en-IN" sz="2000" dirty="0" smtClean="0"/>
              <a:t> class we use the </a:t>
            </a:r>
            <a:r>
              <a:rPr lang="en-IN" sz="2000" dirty="0" err="1" smtClean="0"/>
              <a:t>JDatabaseDriver</a:t>
            </a:r>
            <a:r>
              <a:rPr lang="en-IN" sz="2000" dirty="0" smtClean="0"/>
              <a:t> getQuery method:</a:t>
            </a:r>
          </a:p>
          <a:p>
            <a:pPr>
              <a:buNone/>
            </a:pPr>
            <a:endParaRPr lang="en-IN" sz="2000" dirty="0" smtClean="0"/>
          </a:p>
          <a:p>
            <a:endParaRPr lang="en-IN" sz="2000" dirty="0"/>
          </a:p>
        </p:txBody>
      </p:sp>
      <p:sp>
        <p:nvSpPr>
          <p:cNvPr id="4" name="Rounded Rectangle 3"/>
          <p:cNvSpPr/>
          <p:nvPr/>
        </p:nvSpPr>
        <p:spPr>
          <a:xfrm>
            <a:off x="762000" y="5105400"/>
            <a:ext cx="7620000" cy="1371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N"/>
          </a:p>
        </p:txBody>
      </p:sp>
      <p:sp>
        <p:nvSpPr>
          <p:cNvPr id="6" name="TextBox 5"/>
          <p:cNvSpPr txBox="1"/>
          <p:nvPr/>
        </p:nvSpPr>
        <p:spPr>
          <a:xfrm>
            <a:off x="1143000" y="5334000"/>
            <a:ext cx="6781800" cy="923330"/>
          </a:xfrm>
          <a:prstGeom prst="rect">
            <a:avLst/>
          </a:prstGeom>
          <a:noFill/>
        </p:spPr>
        <p:txBody>
          <a:bodyPr wrap="square" rtlCol="0">
            <a:spAutoFit/>
          </a:bodyPr>
          <a:lstStyle/>
          <a:p>
            <a:r>
              <a:rPr lang="en-IN" dirty="0" smtClean="0"/>
              <a:t>$db = JFactory::</a:t>
            </a:r>
            <a:r>
              <a:rPr lang="en-IN" dirty="0" err="1" smtClean="0"/>
              <a:t>getDbo</a:t>
            </a:r>
            <a:r>
              <a:rPr lang="en-IN" dirty="0" smtClean="0"/>
              <a:t>(); </a:t>
            </a:r>
          </a:p>
          <a:p>
            <a:endParaRPr lang="en-IN" dirty="0" smtClean="0"/>
          </a:p>
          <a:p>
            <a:r>
              <a:rPr lang="en-IN" dirty="0" smtClean="0"/>
              <a:t>$query = $db-&gt;</a:t>
            </a:r>
            <a:r>
              <a:rPr lang="en-IN" dirty="0" err="1" smtClean="0"/>
              <a:t>getQuery</a:t>
            </a:r>
            <a:r>
              <a:rPr lang="en-IN" dirty="0" smtClean="0"/>
              <a:t>(</a:t>
            </a:r>
            <a:r>
              <a:rPr lang="en-IN" b="1" dirty="0" smtClean="0"/>
              <a:t>true</a:t>
            </a:r>
            <a:r>
              <a:rPr lang="en-IN" dirty="0" smtClean="0"/>
              <a:t>);</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endParaRPr lang="en-IN" sz="2000" dirty="0" smtClean="0"/>
          </a:p>
          <a:p>
            <a:r>
              <a:rPr lang="en-IN" sz="2000" dirty="0" smtClean="0"/>
              <a:t>The JDatabaseDriver::getQuery takes an optional argument, $new, which can be true or false (the default being false).</a:t>
            </a:r>
          </a:p>
          <a:p>
            <a:r>
              <a:rPr lang="en-IN" sz="2000" dirty="0" smtClean="0"/>
              <a:t>Some of the more frequently used methods include; select, from, join, where and order. There are also methods such as insert, update and delete for modifying records in the data store. By chaining these and other method calls, you can create almost any query against your data store without compromising portability of your code.</a:t>
            </a:r>
          </a:p>
          <a:p>
            <a:pPr>
              <a:buNone/>
            </a:pPr>
            <a:endParaRPr lang="en-IN" sz="36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5029200"/>
          </a:xfrm>
        </p:spPr>
        <p:txBody>
          <a:bodyPr>
            <a:normAutofit/>
          </a:bodyPr>
          <a:lstStyle/>
          <a:p>
            <a:pPr>
              <a:buNone/>
            </a:pPr>
            <a:r>
              <a:rPr lang="en-IN" sz="2000" b="1" dirty="0" smtClean="0"/>
              <a:t>Step(1): </a:t>
            </a:r>
            <a:r>
              <a:rPr lang="en-IN" sz="2000" dirty="0" smtClean="0"/>
              <a:t>Install </a:t>
            </a:r>
            <a:r>
              <a:rPr lang="en-IN" sz="2000" dirty="0" err="1" smtClean="0"/>
              <a:t>Plugin</a:t>
            </a:r>
            <a:r>
              <a:rPr lang="en-IN" sz="2000" dirty="0" smtClean="0"/>
              <a:t> for writing </a:t>
            </a:r>
            <a:r>
              <a:rPr lang="en-IN" sz="2000" dirty="0" err="1" smtClean="0"/>
              <a:t>php</a:t>
            </a:r>
            <a:r>
              <a:rPr lang="en-IN" sz="2000" dirty="0" smtClean="0"/>
              <a:t>/</a:t>
            </a:r>
            <a:r>
              <a:rPr lang="en-IN" sz="2000" dirty="0" err="1" smtClean="0"/>
              <a:t>Javascript</a:t>
            </a:r>
            <a:r>
              <a:rPr lang="en-IN" sz="2000" dirty="0" smtClean="0"/>
              <a:t> etc. (E.g. </a:t>
            </a:r>
            <a:r>
              <a:rPr lang="en-IN" sz="2000" b="1" dirty="0" err="1" smtClean="0"/>
              <a:t>Sourcerer</a:t>
            </a:r>
            <a:r>
              <a:rPr lang="en-IN" sz="2000" b="1" dirty="0" smtClean="0"/>
              <a:t>  </a:t>
            </a:r>
            <a:r>
              <a:rPr lang="en-IN" sz="2000" b="1" dirty="0" err="1" smtClean="0"/>
              <a:t>plugin</a:t>
            </a:r>
            <a:r>
              <a:rPr lang="en-IN" sz="2000" b="1" dirty="0" smtClean="0"/>
              <a:t> </a:t>
            </a:r>
            <a:r>
              <a:rPr lang="en-IN" sz="2000" dirty="0" smtClean="0"/>
              <a:t>)</a:t>
            </a:r>
            <a:r>
              <a:rPr lang="en-IN" sz="2000" b="1" dirty="0" smtClean="0"/>
              <a:t>	(Download from 	</a:t>
            </a:r>
            <a:r>
              <a:rPr lang="en-IN" sz="2000" b="1" i="1" dirty="0" smtClean="0">
                <a:solidFill>
                  <a:srgbClr val="0000FF"/>
                </a:solidFill>
              </a:rPr>
              <a:t>https://www.regularlabs.com/extensions/sourcerer#download</a:t>
            </a:r>
            <a:r>
              <a:rPr lang="en-IN" sz="2000" b="1" dirty="0" smtClean="0"/>
              <a:t>)</a:t>
            </a:r>
          </a:p>
          <a:p>
            <a:pPr lvl="1"/>
            <a:r>
              <a:rPr lang="en-IN" sz="2000" dirty="0" err="1" smtClean="0"/>
              <a:t>Sourcerer</a:t>
            </a:r>
            <a:r>
              <a:rPr lang="en-IN" sz="2000" dirty="0" smtClean="0"/>
              <a:t> enables you to place </a:t>
            </a:r>
            <a:r>
              <a:rPr lang="en-IN" sz="2000" b="1" dirty="0" smtClean="0"/>
              <a:t>PHP and any kind of HTML style code (including CSS and JavaScript)</a:t>
            </a:r>
            <a:r>
              <a:rPr lang="en-IN" sz="2000" dirty="0" smtClean="0"/>
              <a:t> right into your content! Not only in your articles, but also in sections, categories, modules, components, META tags, etc.</a:t>
            </a:r>
          </a:p>
          <a:p>
            <a:pPr lvl="1"/>
            <a:r>
              <a:rPr lang="en-IN" sz="2000" dirty="0" smtClean="0"/>
              <a:t>You can now just place your original codes right into your WYSIWYG editor. The only thing you have to do is surround the code with the </a:t>
            </a:r>
            <a:r>
              <a:rPr lang="en-IN" sz="2000" dirty="0" err="1" smtClean="0"/>
              <a:t>Sourcerer</a:t>
            </a:r>
            <a:r>
              <a:rPr lang="en-IN" sz="2000" dirty="0" smtClean="0"/>
              <a:t> tags. Easy </a:t>
            </a:r>
            <a:r>
              <a:rPr lang="en-IN" sz="2000" dirty="0" err="1" smtClean="0"/>
              <a:t>peasy</a:t>
            </a:r>
            <a:r>
              <a:rPr lang="en-IN" sz="2000" dirty="0" smtClean="0"/>
              <a:t>!</a:t>
            </a:r>
          </a:p>
          <a:p>
            <a:pPr lvl="1"/>
            <a:r>
              <a:rPr lang="en-IN" sz="2000" dirty="0" smtClean="0"/>
              <a:t>So now you can also use PHP scripts in your content. That opens up a great deal of possibilities.</a:t>
            </a:r>
          </a:p>
          <a:p>
            <a:pPr lvl="1"/>
            <a:r>
              <a:rPr lang="en-IN" sz="2000" dirty="0" smtClean="0"/>
              <a:t>Most </a:t>
            </a:r>
            <a:r>
              <a:rPr lang="en-IN" sz="2000" dirty="0" err="1" smtClean="0"/>
              <a:t>Joomla</a:t>
            </a:r>
            <a:r>
              <a:rPr lang="en-IN" sz="2000" dirty="0" smtClean="0"/>
              <a:t>! Text Editors will strip parts of your HTML code, like </a:t>
            </a:r>
            <a:r>
              <a:rPr lang="en-IN" sz="2000" dirty="0" err="1" smtClean="0"/>
              <a:t>JavaScripts</a:t>
            </a:r>
            <a:r>
              <a:rPr lang="en-IN" sz="2000" dirty="0" smtClean="0"/>
              <a:t> (think of statistics scripts) and movie embed tags. With </a:t>
            </a:r>
            <a:r>
              <a:rPr lang="en-IN" sz="2000" dirty="0" err="1" smtClean="0"/>
              <a:t>Sourcerer</a:t>
            </a:r>
            <a:r>
              <a:rPr lang="en-IN" sz="2000" dirty="0" smtClean="0"/>
              <a:t> you won't have these limitations.</a:t>
            </a:r>
          </a:p>
          <a:p>
            <a:endParaRPr lang="en-IN" sz="2000" dirty="0"/>
          </a:p>
        </p:txBody>
      </p:sp>
      <p:sp>
        <p:nvSpPr>
          <p:cNvPr id="4" name="Title 7"/>
          <p:cNvSpPr>
            <a:spLocks noGrp="1"/>
          </p:cNvSpPr>
          <p:nvPr>
            <p:ph type="title"/>
          </p:nvPr>
        </p:nvSpPr>
        <p:spPr>
          <a:xfrm>
            <a:off x="457200" y="0"/>
            <a:ext cx="8229600" cy="141763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lvl="0"/>
            <a:r>
              <a:rPr lang="en-IN" sz="4000" b="1" dirty="0" smtClean="0"/>
              <a:t>Writing PHP code for Database Connectivity</a:t>
            </a:r>
            <a:endParaRPr lang="en-IN"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t="15556" r="2500" b="8889"/>
          <a:stretch>
            <a:fillRect/>
          </a:stretch>
        </p:blipFill>
        <p:spPr bwMode="auto">
          <a:xfrm>
            <a:off x="1" y="381000"/>
            <a:ext cx="8915399" cy="25908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 y="3962400"/>
            <a:ext cx="9144000" cy="2743201"/>
          </a:xfrm>
          <a:prstGeom prst="rect">
            <a:avLst/>
          </a:prstGeom>
          <a:noFill/>
          <a:ln w="9525">
            <a:noFill/>
            <a:miter lim="800000"/>
            <a:headEnd/>
            <a:tailEnd/>
          </a:ln>
        </p:spPr>
      </p:pic>
      <p:sp>
        <p:nvSpPr>
          <p:cNvPr id="6" name="TextBox 5"/>
          <p:cNvSpPr txBox="1"/>
          <p:nvPr/>
        </p:nvSpPr>
        <p:spPr>
          <a:xfrm>
            <a:off x="304800" y="3352800"/>
            <a:ext cx="8458200" cy="707886"/>
          </a:xfrm>
          <a:prstGeom prst="rect">
            <a:avLst/>
          </a:prstGeom>
          <a:noFill/>
        </p:spPr>
        <p:txBody>
          <a:bodyPr wrap="square" rtlCol="0">
            <a:spAutoFit/>
          </a:bodyPr>
          <a:lstStyle/>
          <a:p>
            <a:r>
              <a:rPr lang="en-IN" sz="2000" b="1" dirty="0" smtClean="0"/>
              <a:t>Step(2): </a:t>
            </a:r>
            <a:r>
              <a:rPr lang="en-IN" sz="2000" dirty="0" smtClean="0"/>
              <a:t>Click on Extension</a:t>
            </a:r>
            <a:r>
              <a:rPr lang="en-IN" sz="2000" dirty="0" smtClean="0">
                <a:sym typeface="Wingdings" pitchFamily="2" charset="2"/>
              </a:rPr>
              <a:t> Manage Install  Upload Package File as shown 	below</a:t>
            </a:r>
            <a:endParaRPr lang="en-IN"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2000" b="1" dirty="0" smtClean="0"/>
              <a:t>Step(3): </a:t>
            </a:r>
            <a:r>
              <a:rPr lang="en-IN" sz="2000" dirty="0" smtClean="0"/>
              <a:t>Write the code in an article as shown below.</a:t>
            </a:r>
            <a:endParaRPr lang="en-IN" sz="2000" dirty="0"/>
          </a:p>
        </p:txBody>
      </p:sp>
      <p:pic>
        <p:nvPicPr>
          <p:cNvPr id="2052" name="Picture 4"/>
          <p:cNvPicPr>
            <a:picLocks noChangeAspect="1" noChangeArrowheads="1"/>
          </p:cNvPicPr>
          <p:nvPr/>
        </p:nvPicPr>
        <p:blipFill>
          <a:blip r:embed="rId2" cstate="print"/>
          <a:srcRect/>
          <a:stretch>
            <a:fillRect/>
          </a:stretch>
        </p:blipFill>
        <p:spPr bwMode="auto">
          <a:xfrm>
            <a:off x="1" y="1143000"/>
            <a:ext cx="9144000"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7"/>
          <p:cNvSpPr>
            <a:spLocks noGrp="1"/>
          </p:cNvSpPr>
          <p:nvPr>
            <p:ph type="title"/>
          </p:nvPr>
        </p:nvSpPr>
        <p:spPr>
          <a:xfrm>
            <a:off x="457200" y="0"/>
            <a:ext cx="8229600" cy="141763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lvl="0"/>
            <a:r>
              <a:rPr lang="en-IN" sz="4000" b="1" dirty="0" smtClean="0"/>
              <a:t>Output of code written above</a:t>
            </a:r>
            <a:endParaRPr lang="en-IN" sz="4000"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457200" y="1600200"/>
            <a:ext cx="8229600" cy="487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368</Words>
  <Application>Microsoft Office PowerPoint</Application>
  <PresentationFormat>On-screen Show (4:3)</PresentationFormat>
  <Paragraphs>76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Accessing Database using JDatabase</vt:lpstr>
      <vt:lpstr>Slide 4</vt:lpstr>
      <vt:lpstr>Slide 5</vt:lpstr>
      <vt:lpstr>Writing PHP code for Database Connectivity</vt:lpstr>
      <vt:lpstr>Slide 7</vt:lpstr>
      <vt:lpstr>Step(3): Write the code in an article as shown below.</vt:lpstr>
      <vt:lpstr>Output of code written above</vt:lpstr>
      <vt:lpstr>Inserting a Record</vt:lpstr>
      <vt:lpstr>Updating a Record</vt:lpstr>
      <vt:lpstr>Deleting a Record</vt:lpstr>
      <vt:lpstr>Slide 13</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WEBSITE BACKUP</dc:title>
  <dc:creator>Knowgate.user10</dc:creator>
  <cp:lastModifiedBy>Knowgate.user11</cp:lastModifiedBy>
  <cp:revision>22</cp:revision>
  <dcterms:created xsi:type="dcterms:W3CDTF">2017-03-02T10:52:52Z</dcterms:created>
  <dcterms:modified xsi:type="dcterms:W3CDTF">2018-07-20T06:55:40Z</dcterms:modified>
</cp:coreProperties>
</file>